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350" r:id="rId2"/>
    <p:sldId id="259" r:id="rId3"/>
    <p:sldId id="260" r:id="rId4"/>
    <p:sldId id="261" r:id="rId5"/>
    <p:sldId id="352" r:id="rId6"/>
    <p:sldId id="383" r:id="rId7"/>
    <p:sldId id="381" r:id="rId8"/>
    <p:sldId id="349" r:id="rId9"/>
    <p:sldId id="340" r:id="rId10"/>
    <p:sldId id="356" r:id="rId11"/>
    <p:sldId id="357" r:id="rId12"/>
    <p:sldId id="358" r:id="rId13"/>
    <p:sldId id="359" r:id="rId14"/>
    <p:sldId id="360" r:id="rId15"/>
    <p:sldId id="361" r:id="rId16"/>
    <p:sldId id="362" r:id="rId17"/>
    <p:sldId id="412" r:id="rId18"/>
    <p:sldId id="413" r:id="rId19"/>
    <p:sldId id="363" r:id="rId20"/>
    <p:sldId id="347" r:id="rId21"/>
    <p:sldId id="343" r:id="rId22"/>
    <p:sldId id="404" r:id="rId23"/>
    <p:sldId id="405" r:id="rId24"/>
    <p:sldId id="406" r:id="rId25"/>
    <p:sldId id="366" r:id="rId26"/>
    <p:sldId id="348" r:id="rId27"/>
    <p:sldId id="407" r:id="rId28"/>
    <p:sldId id="386" r:id="rId29"/>
    <p:sldId id="408" r:id="rId30"/>
    <p:sldId id="367" r:id="rId31"/>
    <p:sldId id="368" r:id="rId32"/>
    <p:sldId id="375" r:id="rId33"/>
    <p:sldId id="369" r:id="rId34"/>
    <p:sldId id="376" r:id="rId35"/>
    <p:sldId id="409" r:id="rId36"/>
    <p:sldId id="377" r:id="rId37"/>
    <p:sldId id="370" r:id="rId38"/>
    <p:sldId id="410" r:id="rId39"/>
    <p:sldId id="411" r:id="rId40"/>
    <p:sldId id="378" r:id="rId41"/>
    <p:sldId id="371" r:id="rId42"/>
    <p:sldId id="379" r:id="rId43"/>
    <p:sldId id="382" r:id="rId44"/>
    <p:sldId id="345" r:id="rId45"/>
    <p:sldId id="342" r:id="rId46"/>
    <p:sldId id="414" r:id="rId47"/>
    <p:sldId id="263"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6" d="100"/>
          <a:sy n="76" d="100"/>
        </p:scale>
        <p:origin x="-984" y="-654"/>
      </p:cViewPr>
      <p:guideLst>
        <p:guide orient="horz" pos="2160"/>
        <p:guide pos="2880"/>
      </p:guideLst>
    </p:cSldViewPr>
  </p:slideViewPr>
  <p:outlineViewPr>
    <p:cViewPr>
      <p:scale>
        <a:sx n="33" d="100"/>
        <a:sy n="33" d="100"/>
      </p:scale>
      <p:origin x="0" y="3975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ＭＳ Ｐゴシック" pitchFamily="34" charset="-128"/>
            </a:endParaRPr>
          </a:p>
        </p:txBody>
      </p:sp>
      <p:sp>
        <p:nvSpPr>
          <p:cNvPr id="5120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A259D01-C1E5-42AE-984F-376FD8B81E1E}" type="slidenum">
              <a:rPr lang="en-US">
                <a:latin typeface="Calibri" pitchFamily="34" charset="0"/>
              </a:rPr>
              <a:pPr eaLnBrk="1" hangingPunct="1"/>
              <a:t>1</a:t>
            </a:fld>
            <a:endParaRPr 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mtClean="0">
              <a:ea typeface="ＭＳ Ｐゴシック" pitchFamily="34" charset="-128"/>
            </a:endParaRPr>
          </a:p>
        </p:txBody>
      </p:sp>
      <p:sp>
        <p:nvSpPr>
          <p:cNvPr id="5222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3DDDA47-6914-4BD8-9166-098A442EBF51}" type="slidenum">
              <a:rPr lang="en-US">
                <a:latin typeface="Calibri" pitchFamily="34" charset="0"/>
              </a:rPr>
              <a:pPr eaLnBrk="1" hangingPunct="1"/>
              <a:t>2</a:t>
            </a:fld>
            <a:endParaRPr lang="en-US">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FAF0508-F2C9-41F3-8F3D-514EBE9FEEE2}" type="slidenum">
              <a:rPr lang="en-GB">
                <a:latin typeface="Calibri" pitchFamily="34" charset="0"/>
              </a:rPr>
              <a:pPr eaLnBrk="1" hangingPunct="1"/>
              <a:t>8</a:t>
            </a:fld>
            <a:endParaRPr lang="en-GB">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E694B5A-5926-4166-ADAD-265ACAB71C5E}" type="slidenum">
              <a:rPr lang="en-GB">
                <a:latin typeface="Calibri" pitchFamily="34" charset="0"/>
              </a:rPr>
              <a:pPr eaLnBrk="1" hangingPunct="1"/>
              <a:t>20</a:t>
            </a:fld>
            <a:endParaRPr lang="en-GB">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t-PT"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5603C85-B197-4F94-B633-6E64C90B6B68}" type="slidenum">
              <a:rPr lang="en-GB">
                <a:latin typeface="Calibri" pitchFamily="34" charset="0"/>
              </a:rPr>
              <a:pPr eaLnBrk="1" hangingPunct="1"/>
              <a:t>26</a:t>
            </a:fld>
            <a:endParaRPr lang="en-GB">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802B847-6F4A-4A1F-A5B1-A61217A14D3E}" type="slidenum">
              <a:rPr lang="en-GB">
                <a:latin typeface="Calibri" pitchFamily="34" charset="0"/>
              </a:rPr>
              <a:pPr eaLnBrk="1" hangingPunct="1"/>
              <a:t>44</a:t>
            </a:fld>
            <a:endParaRPr lang="en-GB">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smtClean="0">
              <a:ea typeface="ＭＳ Ｐゴシック" pitchFamily="34" charset="-128"/>
            </a:endParaRP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8436AF2-B040-4FFE-8D6E-5F4B5D579413}" type="slidenum">
              <a:rPr lang="en-GB">
                <a:latin typeface="Calibri" pitchFamily="34" charset="0"/>
              </a:rPr>
              <a:pPr eaLnBrk="1" hangingPunct="1"/>
              <a:t>47</a:t>
            </a:fld>
            <a:endParaRPr lang="en-GB">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1A10381-0A6F-4868-B827-AEEA9E8AC178}" type="datetime1">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14049F8-8CD5-4D16-BC3D-6348D22700C7}" type="datetime1">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53BE6E0-81F4-4FDB-BCD4-62E667512DF2}" type="datetime1">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8186EF-9D41-4ECC-A666-71C31094A063}" type="datetime1">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7289DF2-7318-4187-ABB6-3D01516EF3B9}" type="datetime1">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57947A-2466-45F7-80B3-90F65536BA45}" type="datetime1">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1C62DA2-7823-4170-ABD6-EBAD1398CEED}" type="datetime1">
              <a:rPr lang="en-US"/>
              <a:pPr>
                <a:defRPr/>
              </a:pPr>
              <a:t>11/10/2014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FBF5C61-E2BE-4B73-B3AB-CF025CD4BD34}" type="datetime1">
              <a:rPr lang="en-US"/>
              <a:pPr>
                <a:defRPr/>
              </a:pPr>
              <a:t>11/10/2014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5F6D554-810F-4A25-B029-9FA17994A7E5}" type="datetime1">
              <a:rPr lang="en-US"/>
              <a:pPr>
                <a:defRPr/>
              </a:pPr>
              <a:t>11/10/2014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B8F571-32B6-4F15-85AC-446EBF5B0AAA}" type="datetime1">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9E2C32-E963-42A4-A316-BE3FBF91B95D}" type="datetime1">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2E1385D2-4BC2-4629-9C11-FC00947F316A}" type="datetime1">
              <a:rPr lang="en-US"/>
              <a:pPr>
                <a:defRPr/>
              </a:pPr>
              <a:t>11/10/2014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idx="4294967295"/>
          </p:nvPr>
        </p:nvSpPr>
        <p:spPr>
          <a:xfrm>
            <a:off x="685800" y="2130425"/>
            <a:ext cx="7772400" cy="1470025"/>
          </a:xfrm>
        </p:spPr>
        <p:txBody>
          <a:bodyPr/>
          <a:lstStyle/>
          <a:p>
            <a:r>
              <a:rPr lang="ru-RU" dirty="0" smtClean="0">
                <a:ea typeface="ＭＳ Ｐゴシック" pitchFamily="34" charset="-128"/>
              </a:rPr>
              <a:t>Вводный учебный курс </a:t>
            </a:r>
            <a:br>
              <a:rPr lang="ru-RU" dirty="0" smtClean="0">
                <a:ea typeface="ＭＳ Ｐゴシック" pitchFamily="34" charset="-128"/>
              </a:rPr>
            </a:br>
            <a:r>
              <a:rPr lang="ru-RU" dirty="0" smtClean="0">
                <a:ea typeface="ＭＳ Ｐゴシック" pitchFamily="34" charset="-128"/>
              </a:rPr>
              <a:t>по киберпреступности </a:t>
            </a:r>
            <a:br>
              <a:rPr lang="ru-RU" dirty="0" smtClean="0">
                <a:ea typeface="ＭＳ Ｐゴシック" pitchFamily="34" charset="-128"/>
              </a:rPr>
            </a:br>
            <a:r>
              <a:rPr lang="ru-RU" dirty="0" smtClean="0">
                <a:ea typeface="ＭＳ Ｐゴシック" pitchFamily="34" charset="-128"/>
              </a:rPr>
              <a:t>для судей и прокуроров</a:t>
            </a:r>
            <a:endParaRPr lang="en-GB" dirty="0" smtClean="0">
              <a:ea typeface="ＭＳ Ｐゴシック" pitchFamily="34" charset="-128"/>
            </a:endParaRPr>
          </a:p>
        </p:txBody>
      </p:sp>
      <p:sp>
        <p:nvSpPr>
          <p:cNvPr id="3" name="Subtitle 2"/>
          <p:cNvSpPr>
            <a:spLocks noGrp="1"/>
          </p:cNvSpPr>
          <p:nvPr>
            <p:ph type="subTitle" idx="4294967295"/>
          </p:nvPr>
        </p:nvSpPr>
        <p:spPr>
          <a:xfrm>
            <a:off x="1371600" y="4271374"/>
            <a:ext cx="6400800" cy="1367425"/>
          </a:xfrm>
        </p:spPr>
        <p:txBody>
          <a:bodyPr>
            <a:normAutofit/>
          </a:bodyPr>
          <a:lstStyle/>
          <a:p>
            <a:pPr marL="0" indent="0" algn="ctr">
              <a:buFont typeface="Arial" charset="0"/>
              <a:buNone/>
              <a:defRPr/>
            </a:pPr>
            <a:r>
              <a:rPr lang="ru-RU" dirty="0" smtClean="0">
                <a:solidFill>
                  <a:srgbClr val="898989"/>
                </a:solidFill>
                <a:latin typeface="+mj-lt"/>
                <a:ea typeface="+mn-ea"/>
                <a:cs typeface="+mn-cs"/>
              </a:rPr>
              <a:t>Сессия </a:t>
            </a:r>
            <a:r>
              <a:rPr lang="en-GB" dirty="0" smtClean="0">
                <a:solidFill>
                  <a:srgbClr val="898989"/>
                </a:solidFill>
                <a:latin typeface="+mj-lt"/>
                <a:ea typeface="+mn-ea"/>
                <a:cs typeface="+mn-cs"/>
              </a:rPr>
              <a:t>1.3.4 </a:t>
            </a:r>
          </a:p>
          <a:p>
            <a:pPr marL="0" indent="0" algn="ctr">
              <a:buFont typeface="Arial" charset="0"/>
              <a:buNone/>
              <a:defRPr/>
            </a:pPr>
            <a:r>
              <a:rPr lang="ru-RU" dirty="0" smtClean="0">
                <a:solidFill>
                  <a:srgbClr val="898989"/>
                </a:solidFill>
                <a:latin typeface="+mj-lt"/>
                <a:ea typeface="+mn-ea"/>
                <a:cs typeface="+mn-cs"/>
              </a:rPr>
              <a:t>Международное сотрудничество</a:t>
            </a:r>
            <a:endParaRPr lang="en-GB" dirty="0" smtClean="0">
              <a:solidFill>
                <a:srgbClr val="898989"/>
              </a:solidFill>
              <a:latin typeface="+mj-lt"/>
              <a:ea typeface="+mn-ea"/>
              <a:cs typeface="+mn-cs"/>
            </a:endParaRPr>
          </a:p>
        </p:txBody>
      </p:sp>
      <p:pic>
        <p:nvPicPr>
          <p:cNvPr id="2052" name="Picture 3" descr="CO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17650" y="552450"/>
            <a:ext cx="610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descr="Rectangle: Click to edit Master text styles&#10;Second level&#10;Third level&#10;Fourth level&#10;Fifth level"/>
          <p:cNvSpPr>
            <a:spLocks noGrp="1" noChangeArrowheads="1"/>
          </p:cNvSpPr>
          <p:nvPr>
            <p:ph type="body" idx="1"/>
          </p:nvPr>
        </p:nvSpPr>
        <p:spPr>
          <a:xfrm>
            <a:off x="457200" y="2430049"/>
            <a:ext cx="8229600" cy="3965989"/>
          </a:xfrm>
        </p:spPr>
        <p:txBody>
          <a:bodyPr/>
          <a:lstStyle/>
          <a:p>
            <a:pPr marL="631825" indent="-631825">
              <a:buFont typeface="Calibri" pitchFamily="34" charset="0"/>
              <a:buAutoNum type="arabicPeriod"/>
            </a:pPr>
            <a:r>
              <a:rPr lang="ru-RU" dirty="0" smtClean="0">
                <a:ea typeface="ＭＳ Ｐゴシック" pitchFamily="34" charset="-128"/>
              </a:rPr>
              <a:t>Интерпол</a:t>
            </a:r>
            <a:endParaRPr lang="en-GB" dirty="0" smtClean="0">
              <a:ea typeface="ＭＳ Ｐゴシック" pitchFamily="34" charset="-128"/>
            </a:endParaRPr>
          </a:p>
          <a:p>
            <a:pPr marL="631825" indent="-631825">
              <a:buFont typeface="Calibri" pitchFamily="34" charset="0"/>
              <a:buAutoNum type="arabicPeriod"/>
            </a:pPr>
            <a:r>
              <a:rPr lang="ru-RU" dirty="0" smtClean="0">
                <a:ea typeface="ＭＳ Ｐゴシック" pitchFamily="34" charset="-128"/>
              </a:rPr>
              <a:t>Европейский Союз</a:t>
            </a:r>
            <a:endParaRPr lang="en-GB" dirty="0" smtClean="0">
              <a:ea typeface="ＭＳ Ｐゴシック" pitchFamily="34" charset="-128"/>
            </a:endParaRPr>
          </a:p>
          <a:p>
            <a:pPr marL="631825" indent="-631825">
              <a:buFont typeface="Calibri" pitchFamily="34" charset="0"/>
              <a:buAutoNum type="arabicPeriod"/>
            </a:pPr>
            <a:r>
              <a:rPr lang="ru-RU" dirty="0" smtClean="0">
                <a:ea typeface="ＭＳ Ｐゴシック" pitchFamily="34" charset="-128"/>
              </a:rPr>
              <a:t>Совет Европы – Европейская конвенция о взаимной помощи по уголовным делам 1959 года</a:t>
            </a:r>
            <a:endParaRPr lang="en-GB" dirty="0" smtClean="0">
              <a:ea typeface="ＭＳ Ｐゴシック" pitchFamily="34" charset="-128"/>
            </a:endParaRPr>
          </a:p>
        </p:txBody>
      </p:sp>
      <p:sp>
        <p:nvSpPr>
          <p:cNvPr id="11267" name="Title 1"/>
          <p:cNvSpPr>
            <a:spLocks noGrp="1"/>
          </p:cNvSpPr>
          <p:nvPr>
            <p:ph type="title"/>
          </p:nvPr>
        </p:nvSpPr>
        <p:spPr>
          <a:xfrm>
            <a:off x="457200" y="274638"/>
            <a:ext cx="8229600" cy="1629318"/>
          </a:xfrm>
        </p:spPr>
        <p:txBody>
          <a:bodyPr/>
          <a:lstStyle/>
          <a:p>
            <a:r>
              <a:rPr lang="ru-RU" sz="3200" b="1" dirty="0" smtClean="0">
                <a:ea typeface="ＭＳ Ｐゴシック" pitchFamily="34" charset="-128"/>
              </a:rPr>
              <a:t>Инициативы международных организаций по международному сотрудничеству </a:t>
            </a:r>
            <a:br>
              <a:rPr lang="ru-RU" sz="3200" b="1" dirty="0" smtClean="0">
                <a:ea typeface="ＭＳ Ｐゴシック" pitchFamily="34" charset="-128"/>
              </a:rPr>
            </a:br>
            <a:r>
              <a:rPr lang="ru-RU" sz="3200" b="1" dirty="0" smtClean="0">
                <a:ea typeface="ＭＳ Ｐゴシック" pitchFamily="34" charset="-128"/>
              </a:rPr>
              <a:t>по делам, связанным с киберпреступностью</a:t>
            </a:r>
            <a:endParaRPr lang="en-GB" sz="3200"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descr="Rectangle: Click to edit Master text styles&#10;Second level&#10;Third level&#10;Fourth level&#10;Fifth level"/>
          <p:cNvSpPr>
            <a:spLocks noGrp="1" noChangeArrowheads="1"/>
          </p:cNvSpPr>
          <p:nvPr>
            <p:ph type="body" idx="1"/>
          </p:nvPr>
        </p:nvSpPr>
        <p:spPr>
          <a:xfrm>
            <a:off x="457200" y="1482725"/>
            <a:ext cx="8229600" cy="5375275"/>
          </a:xfrm>
        </p:spPr>
        <p:txBody>
          <a:bodyPr/>
          <a:lstStyle/>
          <a:p>
            <a:r>
              <a:rPr lang="en-GB" sz="2800" dirty="0" smtClean="0">
                <a:ea typeface="ＭＳ Ｐゴシック" pitchFamily="34" charset="-128"/>
              </a:rPr>
              <a:t>190 </a:t>
            </a:r>
            <a:r>
              <a:rPr lang="ru-RU" sz="2800" dirty="0" smtClean="0">
                <a:ea typeface="ＭＳ Ｐゴシック" pitchFamily="34" charset="-128"/>
              </a:rPr>
              <a:t>членов </a:t>
            </a:r>
            <a:r>
              <a:rPr lang="en-GB" sz="2800" dirty="0" smtClean="0">
                <a:ea typeface="ＭＳ Ｐゴシック" pitchFamily="34" charset="-128"/>
              </a:rPr>
              <a:t>(</a:t>
            </a:r>
            <a:r>
              <a:rPr lang="ru-RU" sz="2800" dirty="0" smtClean="0">
                <a:ea typeface="ＭＳ Ｐゴシック" pitchFamily="34" charset="-128"/>
              </a:rPr>
              <a:t>на январь </a:t>
            </a:r>
            <a:r>
              <a:rPr lang="en-GB" sz="2800" dirty="0" smtClean="0">
                <a:ea typeface="ＭＳ Ｐゴシック" pitchFamily="34" charset="-128"/>
              </a:rPr>
              <a:t>2012</a:t>
            </a:r>
            <a:r>
              <a:rPr lang="ru-RU" sz="2800" dirty="0" smtClean="0">
                <a:ea typeface="ＭＳ Ｐゴシック" pitchFamily="34" charset="-128"/>
              </a:rPr>
              <a:t> года</a:t>
            </a:r>
            <a:r>
              <a:rPr lang="en-GB" sz="2800" dirty="0" smtClean="0">
                <a:ea typeface="ＭＳ Ｐゴシック" pitchFamily="34" charset="-128"/>
              </a:rPr>
              <a:t>)</a:t>
            </a:r>
          </a:p>
          <a:p>
            <a:r>
              <a:rPr lang="ru-RU" sz="2800" dirty="0" smtClean="0">
                <a:ea typeface="ＭＳ Ｐゴシック" pitchFamily="34" charset="-128"/>
              </a:rPr>
              <a:t>Правоохранительные органы</a:t>
            </a:r>
            <a:endParaRPr lang="en-GB" sz="2800" dirty="0" smtClean="0">
              <a:ea typeface="ＭＳ Ｐゴシック" pitchFamily="34" charset="-128"/>
            </a:endParaRPr>
          </a:p>
          <a:p>
            <a:r>
              <a:rPr lang="ru-RU" sz="2800" dirty="0" smtClean="0">
                <a:ea typeface="ＭＳ Ｐゴシック" pitchFamily="34" charset="-128"/>
              </a:rPr>
              <a:t>Со всего мира – всех континентов</a:t>
            </a:r>
            <a:endParaRPr lang="en-GB" sz="2800" dirty="0" smtClean="0">
              <a:ea typeface="ＭＳ Ｐゴシック" pitchFamily="34" charset="-128"/>
            </a:endParaRPr>
          </a:p>
          <a:p>
            <a:endParaRPr lang="en-GB" sz="2800" dirty="0" smtClean="0">
              <a:ea typeface="ＭＳ Ｐゴシック" pitchFamily="34" charset="-128"/>
            </a:endParaRPr>
          </a:p>
          <a:p>
            <a:r>
              <a:rPr lang="ru-RU" sz="2800" dirty="0" smtClean="0">
                <a:ea typeface="ＭＳ Ｐゴシック" pitchFamily="34" charset="-128"/>
              </a:rPr>
              <a:t>Задача</a:t>
            </a:r>
            <a:endParaRPr lang="en-GB" sz="2800" dirty="0" smtClean="0">
              <a:ea typeface="ＭＳ Ｐゴシック" pitchFamily="34" charset="-128"/>
            </a:endParaRPr>
          </a:p>
          <a:p>
            <a:pPr lvl="1"/>
            <a:r>
              <a:rPr lang="ru-RU" sz="2400" dirty="0" smtClean="0">
                <a:ea typeface="ＭＳ Ｐゴシック" pitchFamily="34" charset="-128"/>
              </a:rPr>
              <a:t>укреплять и содействовать международному сотрудничеству полиции</a:t>
            </a:r>
            <a:endParaRPr lang="en-GB" sz="2400" dirty="0" smtClean="0">
              <a:ea typeface="ＭＳ Ｐゴシック" pitchFamily="34" charset="-128"/>
            </a:endParaRPr>
          </a:p>
          <a:p>
            <a:pPr lvl="1"/>
            <a:r>
              <a:rPr lang="ru-RU" sz="2400" dirty="0" smtClean="0">
                <a:ea typeface="ＭＳ Ｐゴシック" pitchFamily="34" charset="-128"/>
              </a:rPr>
              <a:t>организовывать глобальную систему коммуникации полиции</a:t>
            </a:r>
            <a:endParaRPr lang="en-GB" sz="2400" dirty="0" smtClean="0">
              <a:ea typeface="ＭＳ Ｐゴシック" pitchFamily="34" charset="-128"/>
            </a:endParaRPr>
          </a:p>
          <a:p>
            <a:pPr lvl="1"/>
            <a:r>
              <a:rPr lang="ru-RU" sz="2400" dirty="0" smtClean="0">
                <a:ea typeface="ＭＳ Ｐゴシック" pitchFamily="34" charset="-128"/>
              </a:rPr>
              <a:t>развивать конкретные базы данных и анализировать информацию полиции</a:t>
            </a:r>
            <a:endParaRPr lang="en-GB" sz="2400" dirty="0" smtClean="0">
              <a:ea typeface="ＭＳ Ｐゴシック" pitchFamily="34" charset="-128"/>
            </a:endParaRPr>
          </a:p>
        </p:txBody>
      </p:sp>
      <p:sp>
        <p:nvSpPr>
          <p:cNvPr id="12291"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Интерпол</a:t>
            </a:r>
            <a:endParaRPr lang="en-GB"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descr="Rectangle: Click to edit Master text styles&#10;Second level&#10;Third level&#10;Fourth level&#10;Fifth level"/>
          <p:cNvSpPr>
            <a:spLocks noGrp="1" noChangeArrowheads="1"/>
          </p:cNvSpPr>
          <p:nvPr>
            <p:ph type="body" idx="1"/>
          </p:nvPr>
        </p:nvSpPr>
        <p:spPr>
          <a:xfrm>
            <a:off x="457200" y="2404998"/>
            <a:ext cx="8459788" cy="4179952"/>
          </a:xfrm>
        </p:spPr>
        <p:txBody>
          <a:bodyPr/>
          <a:lstStyle/>
          <a:p>
            <a:pPr>
              <a:lnSpc>
                <a:spcPct val="90000"/>
              </a:lnSpc>
            </a:pPr>
            <a:r>
              <a:rPr lang="ru-RU" sz="2000" dirty="0" smtClean="0">
                <a:ea typeface="ＭＳ Ｐゴシック" pitchFamily="34" charset="-128"/>
              </a:rPr>
              <a:t>Предоставлять помощь своим членам</a:t>
            </a:r>
            <a:endParaRPr lang="en-GB" sz="2000" dirty="0" smtClean="0">
              <a:ea typeface="ＭＳ Ｐゴシック" pitchFamily="34" charset="-128"/>
            </a:endParaRPr>
          </a:p>
          <a:p>
            <a:pPr>
              <a:lnSpc>
                <a:spcPct val="90000"/>
              </a:lnSpc>
            </a:pPr>
            <a:r>
              <a:rPr lang="ru-RU" sz="2000" dirty="0" smtClean="0">
                <a:ea typeface="ＭＳ Ｐゴシック" pitchFamily="34" charset="-128"/>
              </a:rPr>
              <a:t>На постоянной основе (24 часа в сутки, 7 дней в неделю</a:t>
            </a:r>
            <a:r>
              <a:rPr lang="en-GB" sz="2000" dirty="0" smtClean="0">
                <a:ea typeface="ＭＳ Ｐゴシック" pitchFamily="34" charset="-128"/>
              </a:rPr>
              <a:t>)</a:t>
            </a:r>
          </a:p>
          <a:p>
            <a:pPr>
              <a:lnSpc>
                <a:spcPct val="90000"/>
              </a:lnSpc>
            </a:pPr>
            <a:r>
              <a:rPr lang="ru-RU" sz="2000" dirty="0" smtClean="0">
                <a:ea typeface="ＭＳ Ｐゴシック" pitchFamily="34" charset="-128"/>
              </a:rPr>
              <a:t>Более 120 центральных бюро по всему миру (сентябрь </a:t>
            </a:r>
            <a:r>
              <a:rPr lang="en-GB" sz="2000" dirty="0" smtClean="0">
                <a:ea typeface="ＭＳ Ｐゴシック" pitchFamily="34" charset="-128"/>
              </a:rPr>
              <a:t>2011</a:t>
            </a:r>
            <a:r>
              <a:rPr lang="ru-RU" sz="2000" dirty="0" smtClean="0">
                <a:ea typeface="ＭＳ Ｐゴシック" pitchFamily="34" charset="-128"/>
              </a:rPr>
              <a:t> года</a:t>
            </a:r>
            <a:r>
              <a:rPr lang="en-GB" sz="2000" dirty="0" smtClean="0">
                <a:ea typeface="ＭＳ Ｐゴシック" pitchFamily="34" charset="-128"/>
              </a:rPr>
              <a:t>)</a:t>
            </a:r>
          </a:p>
          <a:p>
            <a:pPr lvl="1">
              <a:lnSpc>
                <a:spcPct val="90000"/>
              </a:lnSpc>
            </a:pPr>
            <a:r>
              <a:rPr lang="ru-RU" sz="2000" dirty="0" smtClean="0">
                <a:ea typeface="ＭＳ Ｐゴシック" pitchFamily="34" charset="-128"/>
              </a:rPr>
              <a:t>Принята схема контактных пунктов </a:t>
            </a:r>
            <a:r>
              <a:rPr lang="en-GB" sz="2000" dirty="0" smtClean="0">
                <a:ea typeface="ＭＳ Ｐゴシック" pitchFamily="34" charset="-128"/>
              </a:rPr>
              <a:t>24/7 </a:t>
            </a:r>
            <a:r>
              <a:rPr lang="ru-RU" sz="2000" dirty="0" smtClean="0">
                <a:ea typeface="ＭＳ Ｐゴシック" pitchFamily="34" charset="-128"/>
              </a:rPr>
              <a:t>Будапештской конвенции</a:t>
            </a:r>
            <a:endParaRPr lang="en-GB" sz="2000" dirty="0" smtClean="0">
              <a:ea typeface="ＭＳ Ｐゴシック" pitchFamily="34" charset="-128"/>
            </a:endParaRPr>
          </a:p>
          <a:p>
            <a:pPr lvl="1">
              <a:lnSpc>
                <a:spcPct val="90000"/>
              </a:lnSpc>
            </a:pPr>
            <a:r>
              <a:rPr lang="ru-RU" sz="2000" dirty="0" smtClean="0">
                <a:ea typeface="ＭＳ Ｐゴシック" pitchFamily="34" charset="-128"/>
              </a:rPr>
              <a:t>Некоторые стороны в Конвенции назначили те же бюро в Интерполе – </a:t>
            </a:r>
            <a:r>
              <a:rPr lang="en-GB" sz="2000" dirty="0" err="1" smtClean="0">
                <a:ea typeface="ＭＳ Ｐゴシック" pitchFamily="34" charset="-128"/>
              </a:rPr>
              <a:t>NCRP</a:t>
            </a:r>
            <a:r>
              <a:rPr lang="ru-RU" sz="2000" dirty="0" smtClean="0">
                <a:ea typeface="ＭＳ Ｐゴシック" pitchFamily="34" charset="-128"/>
              </a:rPr>
              <a:t>, а также сеть контактных пунктов </a:t>
            </a:r>
            <a:r>
              <a:rPr lang="en-GB" sz="2000" dirty="0" smtClean="0">
                <a:ea typeface="ＭＳ Ｐゴシック" pitchFamily="34" charset="-128"/>
              </a:rPr>
              <a:t>G8</a:t>
            </a:r>
          </a:p>
          <a:p>
            <a:pPr lvl="1">
              <a:lnSpc>
                <a:spcPct val="90000"/>
              </a:lnSpc>
            </a:pPr>
            <a:r>
              <a:rPr lang="ru-RU" sz="2000" dirty="0" smtClean="0">
                <a:ea typeface="ＭＳ Ｐゴシック" pitchFamily="34" charset="-128"/>
              </a:rPr>
              <a:t>Контактные пункты </a:t>
            </a:r>
            <a:r>
              <a:rPr lang="en-GB" sz="2000" dirty="0" smtClean="0">
                <a:ea typeface="ＭＳ Ｐゴシック" pitchFamily="34" charset="-128"/>
              </a:rPr>
              <a:t>G8 </a:t>
            </a:r>
            <a:r>
              <a:rPr lang="ru-RU" sz="2000" dirty="0" smtClean="0">
                <a:ea typeface="ＭＳ Ｐゴシック" pitchFamily="34" charset="-128"/>
              </a:rPr>
              <a:t>были включены в эту сеть</a:t>
            </a:r>
            <a:endParaRPr lang="en-GB" sz="2000" dirty="0" smtClean="0">
              <a:ea typeface="ＭＳ Ｐゴシック" pitchFamily="34" charset="-128"/>
            </a:endParaRPr>
          </a:p>
          <a:p>
            <a:pPr>
              <a:lnSpc>
                <a:spcPct val="90000"/>
              </a:lnSpc>
            </a:pPr>
            <a:r>
              <a:rPr lang="ru-RU" sz="2000" dirty="0" smtClean="0">
                <a:ea typeface="ＭＳ Ｐゴシック" pitchFamily="34" charset="-128"/>
              </a:rPr>
              <a:t>Задача</a:t>
            </a:r>
            <a:endParaRPr lang="en-GB" sz="2000" dirty="0" smtClean="0">
              <a:ea typeface="ＭＳ Ｐゴシック" pitchFamily="34" charset="-128"/>
            </a:endParaRPr>
          </a:p>
          <a:p>
            <a:pPr lvl="1">
              <a:lnSpc>
                <a:spcPct val="90000"/>
              </a:lnSpc>
            </a:pPr>
            <a:r>
              <a:rPr lang="ru-RU" sz="2000" dirty="0" smtClean="0">
                <a:ea typeface="ＭＳ Ｐゴシック" pitchFamily="34" charset="-128"/>
              </a:rPr>
              <a:t>Дать возможность полиции незамедлительно определять экспертов в других странах</a:t>
            </a:r>
            <a:endParaRPr lang="en-GB" sz="2000" dirty="0" smtClean="0">
              <a:ea typeface="ＭＳ Ｐゴシック" pitchFamily="34" charset="-128"/>
            </a:endParaRPr>
          </a:p>
          <a:p>
            <a:pPr lvl="1">
              <a:lnSpc>
                <a:spcPct val="90000"/>
              </a:lnSpc>
            </a:pPr>
            <a:r>
              <a:rPr lang="ru-RU" sz="2000" dirty="0" smtClean="0">
                <a:ea typeface="ＭＳ Ｐゴシック" pitchFamily="34" charset="-128"/>
              </a:rPr>
              <a:t>Получать оперативную помощь в расследованиях и сборе данных в связи с компьютерами</a:t>
            </a:r>
            <a:endParaRPr lang="en-GB" sz="2000" dirty="0" smtClean="0">
              <a:ea typeface="ＭＳ Ｐゴシック" pitchFamily="34" charset="-128"/>
            </a:endParaRPr>
          </a:p>
        </p:txBody>
      </p:sp>
      <p:sp>
        <p:nvSpPr>
          <p:cNvPr id="13315" name="Title 1"/>
          <p:cNvSpPr>
            <a:spLocks noGrp="1"/>
          </p:cNvSpPr>
          <p:nvPr>
            <p:ph type="title"/>
          </p:nvPr>
        </p:nvSpPr>
        <p:spPr>
          <a:xfrm>
            <a:off x="457200" y="171450"/>
            <a:ext cx="8229600" cy="2233547"/>
          </a:xfrm>
        </p:spPr>
        <p:txBody>
          <a:bodyPr/>
          <a:lstStyle/>
          <a:p>
            <a:pPr eaLnBrk="1" hangingPunct="1"/>
            <a:r>
              <a:rPr lang="ru-RU" sz="4000" b="1" dirty="0" smtClean="0">
                <a:ea typeface="ＭＳ Ｐゴシック" pitchFamily="34" charset="-128"/>
              </a:rPr>
              <a:t>Национальные центральные бюро Интерпола (</a:t>
            </a:r>
            <a:r>
              <a:rPr lang="en-GB" sz="4000" b="1" dirty="0" smtClean="0">
                <a:ea typeface="ＭＳ Ｐゴシック" pitchFamily="34" charset="-128"/>
              </a:rPr>
              <a:t>Interpol National Central Reference Points</a:t>
            </a:r>
            <a:r>
              <a:rPr lang="ru-RU" sz="4000" b="1" dirty="0" smtClean="0">
                <a:ea typeface="ＭＳ Ｐゴシック" pitchFamily="34" charset="-128"/>
              </a:rPr>
              <a:t>) </a:t>
            </a:r>
            <a:r>
              <a:rPr lang="en-GB" sz="4000" b="1" dirty="0" smtClean="0">
                <a:ea typeface="ＭＳ Ｐゴシック" pitchFamily="34" charset="-128"/>
              </a:rPr>
              <a:t> – </a:t>
            </a:r>
            <a:r>
              <a:rPr lang="en-GB" sz="4000" b="1" dirty="0" err="1" smtClean="0">
                <a:ea typeface="ＭＳ Ｐゴシック" pitchFamily="34" charset="-128"/>
              </a:rPr>
              <a:t>NCRP</a:t>
            </a:r>
            <a:r>
              <a:rPr lang="ru-RU" sz="4000" b="1" dirty="0" smtClean="0">
                <a:ea typeface="ＭＳ Ｐゴシック" pitchFamily="34" charset="-128"/>
              </a:rPr>
              <a:t> </a:t>
            </a:r>
            <a:endParaRPr lang="en-GB" sz="4000"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descr="Rectangle: Click to edit Master text styles&#10;Second level&#10;Third level&#10;Fourth level&#10;Fifth level"/>
          <p:cNvSpPr>
            <a:spLocks noGrp="1" noChangeArrowheads="1"/>
          </p:cNvSpPr>
          <p:nvPr>
            <p:ph type="body" idx="1"/>
          </p:nvPr>
        </p:nvSpPr>
        <p:spPr>
          <a:xfrm>
            <a:off x="457200" y="1433513"/>
            <a:ext cx="8229600" cy="5043487"/>
          </a:xfrm>
        </p:spPr>
        <p:txBody>
          <a:bodyPr/>
          <a:lstStyle/>
          <a:p>
            <a:r>
              <a:rPr lang="ru-RU" sz="2400" dirty="0" smtClean="0">
                <a:ea typeface="ＭＳ Ｐゴシック" pitchFamily="34" charset="-128"/>
              </a:rPr>
              <a:t>Предоставлять и обмениваться информацией с полицией и оказывать техническую и оперативную поддержку</a:t>
            </a:r>
            <a:endParaRPr lang="en-GB" sz="2400" dirty="0" smtClean="0">
              <a:ea typeface="ＭＳ Ｐゴシック" pitchFamily="34" charset="-128"/>
            </a:endParaRPr>
          </a:p>
          <a:p>
            <a:r>
              <a:rPr lang="ru-RU" sz="2400" dirty="0" smtClean="0">
                <a:ea typeface="ＭＳ Ｐゴシック" pitchFamily="34" charset="-128"/>
              </a:rPr>
              <a:t>Обеспечивать, чтобы конкретная информация полиции обменивалась как можно быстрее</a:t>
            </a:r>
            <a:endParaRPr lang="en-GB" sz="2400" dirty="0" smtClean="0">
              <a:ea typeface="ＭＳ Ｐゴシック" pitchFamily="34" charset="-128"/>
            </a:endParaRPr>
          </a:p>
          <a:p>
            <a:pPr lvl="1"/>
            <a:r>
              <a:rPr lang="ru-RU" sz="2000" dirty="0" smtClean="0">
                <a:ea typeface="ＭＳ Ｐゴシック" pitchFamily="34" charset="-128"/>
              </a:rPr>
              <a:t>подозреваемые террористы, разыскиваемые лица, отпечатки пальцев, профили ДНК</a:t>
            </a:r>
            <a:endParaRPr lang="en-GB" sz="2000" dirty="0" smtClean="0">
              <a:ea typeface="ＭＳ Ｐゴシック" pitchFamily="34" charset="-128"/>
            </a:endParaRPr>
          </a:p>
          <a:p>
            <a:pPr lvl="1"/>
            <a:r>
              <a:rPr lang="ru-RU" sz="2000" dirty="0" smtClean="0">
                <a:ea typeface="ＭＳ Ｐゴシック" pitchFamily="34" charset="-128"/>
              </a:rPr>
              <a:t>потерянные или украденные проездные документы, угнанные автомобили, похищенные произведения искусства</a:t>
            </a:r>
            <a:endParaRPr lang="en-GB" sz="2000" dirty="0" smtClean="0">
              <a:ea typeface="ＭＳ Ｐゴシック" pitchFamily="34" charset="-128"/>
            </a:endParaRPr>
          </a:p>
          <a:p>
            <a:pPr lvl="1"/>
            <a:r>
              <a:rPr lang="ru-RU" sz="2000" dirty="0" smtClean="0">
                <a:ea typeface="ＭＳ Ｐゴシック" pitchFamily="34" charset="-128"/>
              </a:rPr>
              <a:t>прочее</a:t>
            </a:r>
            <a:endParaRPr lang="en-GB" sz="2000" dirty="0" smtClean="0">
              <a:ea typeface="ＭＳ Ｐゴシック" pitchFamily="34" charset="-128"/>
            </a:endParaRPr>
          </a:p>
          <a:p>
            <a:r>
              <a:rPr lang="ru-RU" sz="2400" dirty="0" smtClean="0">
                <a:ea typeface="ＭＳ Ｐゴシック" pitchFamily="34" charset="-128"/>
              </a:rPr>
              <a:t>Не может быть использовано для срочных запросов</a:t>
            </a:r>
            <a:endParaRPr lang="en-GB" sz="2400" dirty="0" smtClean="0">
              <a:ea typeface="ＭＳ Ｐゴシック" pitchFamily="34" charset="-128"/>
            </a:endParaRPr>
          </a:p>
          <a:p>
            <a:pPr lvl="1"/>
            <a:r>
              <a:rPr lang="ru-RU" sz="2000" dirty="0" smtClean="0">
                <a:ea typeface="ＭＳ Ｐゴシック" pitchFamily="34" charset="-128"/>
              </a:rPr>
              <a:t>сохранение компьютерных данных</a:t>
            </a:r>
            <a:endParaRPr lang="en-GB" sz="2000" dirty="0" smtClean="0">
              <a:ea typeface="ＭＳ Ｐゴシック" pitchFamily="34" charset="-128"/>
            </a:endParaRPr>
          </a:p>
          <a:p>
            <a:pPr lvl="1"/>
            <a:r>
              <a:rPr lang="ru-RU" sz="2000" dirty="0" smtClean="0">
                <a:ea typeface="ＭＳ Ｐゴシック" pitchFamily="34" charset="-128"/>
              </a:rPr>
              <a:t>или сохранение данных трафика</a:t>
            </a:r>
            <a:endParaRPr lang="en-GB" sz="2000" dirty="0" smtClean="0">
              <a:ea typeface="ＭＳ Ｐゴシック" pitchFamily="34" charset="-128"/>
            </a:endParaRPr>
          </a:p>
          <a:p>
            <a:pPr lvl="1"/>
            <a:r>
              <a:rPr lang="ru-RU" sz="2000" dirty="0" smtClean="0">
                <a:ea typeface="ＭＳ Ｐゴシック" pitchFamily="34" charset="-128"/>
              </a:rPr>
              <a:t>или любые другие меры для получения или сохранения улик</a:t>
            </a:r>
            <a:endParaRPr lang="en-GB" sz="2000" dirty="0" smtClean="0">
              <a:ea typeface="ＭＳ Ｐゴシック" pitchFamily="34" charset="-128"/>
            </a:endParaRPr>
          </a:p>
        </p:txBody>
      </p:sp>
      <p:sp>
        <p:nvSpPr>
          <p:cNvPr id="14339" name="Title 1"/>
          <p:cNvSpPr>
            <a:spLocks noGrp="1"/>
          </p:cNvSpPr>
          <p:nvPr>
            <p:ph type="title"/>
          </p:nvPr>
        </p:nvSpPr>
        <p:spPr>
          <a:xfrm>
            <a:off x="457200" y="171450"/>
            <a:ext cx="8229600" cy="1262063"/>
          </a:xfrm>
        </p:spPr>
        <p:txBody>
          <a:bodyPr/>
          <a:lstStyle/>
          <a:p>
            <a:pPr eaLnBrk="1" hangingPunct="1"/>
            <a:r>
              <a:rPr lang="ru-RU" b="1" dirty="0" smtClean="0">
                <a:ea typeface="ＭＳ Ｐゴシック" pitchFamily="34" charset="-128"/>
              </a:rPr>
              <a:t>Центральные бюро - </a:t>
            </a:r>
            <a:r>
              <a:rPr lang="en-GB" b="1" dirty="0" err="1" smtClean="0">
                <a:ea typeface="ＭＳ Ｐゴシック" pitchFamily="34" charset="-128"/>
              </a:rPr>
              <a:t>NCRP</a:t>
            </a:r>
            <a:endParaRPr lang="en-GB" b="1" dirty="0" smtClean="0">
              <a:ea typeface="ＭＳ Ｐゴシック"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descr="Rectangle: Click to edit Master text styles&#10;Second level&#10;Third level&#10;Fourth level&#10;Fifth level"/>
          <p:cNvSpPr>
            <a:spLocks noGrp="1" noChangeArrowheads="1"/>
          </p:cNvSpPr>
          <p:nvPr>
            <p:ph type="body" idx="1"/>
          </p:nvPr>
        </p:nvSpPr>
        <p:spPr/>
        <p:txBody>
          <a:bodyPr/>
          <a:lstStyle/>
          <a:p>
            <a:r>
              <a:rPr lang="ru-RU" dirty="0" smtClean="0">
                <a:ea typeface="ＭＳ Ｐゴシック" pitchFamily="34" charset="-128"/>
              </a:rPr>
              <a:t>Европейский Союз призвал все государства-члены ратифицировать Будапештскую конвенцию</a:t>
            </a:r>
            <a:endParaRPr lang="en-GB" dirty="0" smtClean="0">
              <a:ea typeface="ＭＳ Ｐゴシック" pitchFamily="34" charset="-128"/>
            </a:endParaRPr>
          </a:p>
          <a:p>
            <a:endParaRPr lang="en-GB" dirty="0" smtClean="0">
              <a:ea typeface="ＭＳ Ｐゴシック" pitchFamily="34" charset="-128"/>
            </a:endParaRPr>
          </a:p>
          <a:p>
            <a:r>
              <a:rPr lang="ru-RU" dirty="0" smtClean="0">
                <a:ea typeface="ＭＳ Ｐゴシック" pitchFamily="34" charset="-128"/>
              </a:rPr>
              <a:t>Большое число государств-членов ратифицировало Конвенцию</a:t>
            </a:r>
            <a:endParaRPr lang="en-GB" dirty="0" smtClean="0">
              <a:ea typeface="ＭＳ Ｐゴシック" pitchFamily="34" charset="-128"/>
            </a:endParaRPr>
          </a:p>
          <a:p>
            <a:pPr lvl="1"/>
            <a:r>
              <a:rPr lang="en-GB" dirty="0" smtClean="0">
                <a:ea typeface="ＭＳ Ｐゴシック" pitchFamily="34" charset="-128"/>
              </a:rPr>
              <a:t> </a:t>
            </a:r>
            <a:r>
              <a:rPr lang="ru-RU" dirty="0" smtClean="0">
                <a:ea typeface="ＭＳ Ｐゴシック" pitchFamily="34" charset="-128"/>
              </a:rPr>
              <a:t>все государства ее подписали</a:t>
            </a:r>
            <a:endParaRPr lang="en-GB" dirty="0" smtClean="0">
              <a:ea typeface="ＭＳ Ｐゴシック" pitchFamily="34" charset="-128"/>
            </a:endParaRPr>
          </a:p>
        </p:txBody>
      </p:sp>
      <p:sp>
        <p:nvSpPr>
          <p:cNvPr id="15363"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Европейский Союз</a:t>
            </a:r>
            <a:endParaRPr lang="en-GB" b="1" dirty="0" smtClean="0">
              <a:ea typeface="ＭＳ Ｐゴシック"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descr="Rectangle: Click to edit Master text styles&#10;Second level&#10;Third level&#10;Fourth level&#10;Fifth level"/>
          <p:cNvSpPr>
            <a:spLocks noGrp="1" noChangeArrowheads="1"/>
          </p:cNvSpPr>
          <p:nvPr>
            <p:ph type="body" idx="1"/>
          </p:nvPr>
        </p:nvSpPr>
        <p:spPr>
          <a:xfrm>
            <a:off x="457200" y="2000250"/>
            <a:ext cx="8229600" cy="4525963"/>
          </a:xfrm>
        </p:spPr>
        <p:txBody>
          <a:bodyPr/>
          <a:lstStyle/>
          <a:p>
            <a:r>
              <a:rPr lang="ru-RU" sz="2800" dirty="0" smtClean="0">
                <a:ea typeface="ＭＳ Ｐゴシック" pitchFamily="34" charset="-128"/>
              </a:rPr>
              <a:t>Рамочное решение Совета </a:t>
            </a:r>
            <a:r>
              <a:rPr lang="en-GB" sz="2800" dirty="0" smtClean="0">
                <a:ea typeface="ＭＳ Ｐゴシック" pitchFamily="34" charset="-128"/>
              </a:rPr>
              <a:t>2005/222/</a:t>
            </a:r>
            <a:r>
              <a:rPr lang="en-GB" sz="2800" dirty="0" err="1" smtClean="0">
                <a:ea typeface="ＭＳ Ｐゴシック" pitchFamily="34" charset="-128"/>
              </a:rPr>
              <a:t>JHA</a:t>
            </a:r>
            <a:r>
              <a:rPr lang="ru-RU" sz="2800" dirty="0" smtClean="0">
                <a:ea typeface="ＭＳ Ｐゴシック" pitchFamily="34" charset="-128"/>
              </a:rPr>
              <a:t> от </a:t>
            </a:r>
            <a:br>
              <a:rPr lang="ru-RU" sz="2800" dirty="0" smtClean="0">
                <a:ea typeface="ＭＳ Ｐゴシック" pitchFamily="34" charset="-128"/>
              </a:rPr>
            </a:br>
            <a:r>
              <a:rPr lang="ru-RU" sz="2800" dirty="0" smtClean="0">
                <a:ea typeface="ＭＳ Ｐゴシック" pitchFamily="34" charset="-128"/>
              </a:rPr>
              <a:t>24 февраля 2005 года (официальная газета Европейского Союза </a:t>
            </a:r>
            <a:r>
              <a:rPr lang="en-GB" sz="2800" dirty="0" smtClean="0">
                <a:ea typeface="ＭＳ Ｐゴシック" pitchFamily="34" charset="-128"/>
              </a:rPr>
              <a:t>L 69/67, 16.3.2005) </a:t>
            </a:r>
            <a:r>
              <a:rPr lang="ru-RU" sz="2800" dirty="0" smtClean="0">
                <a:ea typeface="ＭＳ Ｐゴシック" pitchFamily="34" charset="-128"/>
              </a:rPr>
              <a:t>об атаках на информационные системы</a:t>
            </a:r>
            <a:endParaRPr lang="en-GB" sz="2800" dirty="0" smtClean="0">
              <a:ea typeface="ＭＳ Ｐゴシック" pitchFamily="34" charset="-128"/>
            </a:endParaRPr>
          </a:p>
          <a:p>
            <a:r>
              <a:rPr lang="ru-RU" sz="2800" dirty="0" smtClean="0">
                <a:ea typeface="ＭＳ Ｐゴシック" pitchFamily="34" charset="-128"/>
              </a:rPr>
              <a:t>В пункте 1 статьи 11 Рамочного решения заявляется, что все государства-члены Европейского Союза «</a:t>
            </a:r>
            <a:r>
              <a:rPr lang="ru-RU" sz="2800" i="1" dirty="0" smtClean="0">
                <a:ea typeface="ＭＳ Ｐゴシック" pitchFamily="34" charset="-128"/>
              </a:rPr>
              <a:t>обеспечивают использование существующей сети оперативных контактных пунктов, действующих 24 часа в сутки и 7 дней в неделю»</a:t>
            </a:r>
            <a:endParaRPr lang="en-GB" sz="2800" dirty="0" smtClean="0">
              <a:ea typeface="ＭＳ Ｐゴシック" pitchFamily="34" charset="-128"/>
            </a:endParaRPr>
          </a:p>
        </p:txBody>
      </p:sp>
      <p:sp>
        <p:nvSpPr>
          <p:cNvPr id="16387" name="Title 1"/>
          <p:cNvSpPr>
            <a:spLocks noGrp="1"/>
          </p:cNvSpPr>
          <p:nvPr>
            <p:ph type="title"/>
          </p:nvPr>
        </p:nvSpPr>
        <p:spPr>
          <a:xfrm>
            <a:off x="457200" y="487363"/>
            <a:ext cx="8229600" cy="1079500"/>
          </a:xfrm>
        </p:spPr>
        <p:txBody>
          <a:bodyPr/>
          <a:lstStyle/>
          <a:p>
            <a:pPr eaLnBrk="1" hangingPunct="1"/>
            <a:r>
              <a:rPr lang="ru-RU" b="1" dirty="0" smtClean="0">
                <a:ea typeface="ＭＳ Ｐゴシック" pitchFamily="34" charset="-128"/>
              </a:rPr>
              <a:t>Европейский Союз</a:t>
            </a:r>
            <a:r>
              <a:rPr lang="en-GB" b="1" dirty="0" smtClean="0">
                <a:ea typeface="ＭＳ Ｐゴシック" pitchFamily="34" charset="-128"/>
              </a:rPr>
              <a:t/>
            </a:r>
            <a:br>
              <a:rPr lang="en-GB" b="1" dirty="0" smtClean="0">
                <a:ea typeface="ＭＳ Ｐゴシック" pitchFamily="34" charset="-128"/>
              </a:rPr>
            </a:br>
            <a:r>
              <a:rPr lang="ru-RU" b="1" dirty="0" smtClean="0">
                <a:ea typeface="ＭＳ Ｐゴシック" pitchFamily="34" charset="-128"/>
              </a:rPr>
              <a:t>Сеть контактных пунктов </a:t>
            </a:r>
            <a:r>
              <a:rPr lang="en-GB" b="1" dirty="0" smtClean="0">
                <a:ea typeface="ＭＳ Ｐゴシック" pitchFamily="34" charset="-128"/>
              </a:rPr>
              <a:t>24/7</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descr="Rectangle: Click to edit Master text styles&#10;Second level&#10;Third level&#10;Fourth level&#10;Fifth level"/>
          <p:cNvSpPr>
            <a:spLocks noGrp="1" noChangeArrowheads="1"/>
          </p:cNvSpPr>
          <p:nvPr>
            <p:ph type="body" idx="1"/>
          </p:nvPr>
        </p:nvSpPr>
        <p:spPr>
          <a:xfrm>
            <a:off x="457200" y="1315234"/>
            <a:ext cx="8229600" cy="4810930"/>
          </a:xfrm>
        </p:spPr>
        <p:txBody>
          <a:bodyPr/>
          <a:lstStyle/>
          <a:p>
            <a:r>
              <a:rPr lang="ru-RU" sz="3000" dirty="0" smtClean="0">
                <a:ea typeface="ＭＳ Ｐゴシック" pitchFamily="34" charset="-128"/>
              </a:rPr>
              <a:t>Агентство Европейского Союза</a:t>
            </a:r>
            <a:endParaRPr lang="en-GB" sz="3000" dirty="0" smtClean="0">
              <a:ea typeface="ＭＳ Ｐゴシック" pitchFamily="34" charset="-128"/>
            </a:endParaRPr>
          </a:p>
          <a:p>
            <a:pPr lvl="1"/>
            <a:r>
              <a:rPr lang="ru-RU" dirty="0" smtClean="0">
                <a:ea typeface="ＭＳ Ｐゴシック" pitchFamily="34" charset="-128"/>
              </a:rPr>
              <a:t>Роль</a:t>
            </a:r>
            <a:endParaRPr lang="en-GB" dirty="0" smtClean="0">
              <a:ea typeface="ＭＳ Ｐゴシック" pitchFamily="34" charset="-128"/>
            </a:endParaRPr>
          </a:p>
          <a:p>
            <a:pPr lvl="2"/>
            <a:r>
              <a:rPr lang="ru-RU" dirty="0" smtClean="0">
                <a:ea typeface="ＭＳ Ｐゴシック" pitchFamily="34" charset="-128"/>
              </a:rPr>
              <a:t>Повышать эффективность сотрудничества между правоохранительными органами всех государств-членов Европейского Союза</a:t>
            </a:r>
            <a:endParaRPr lang="en-GB" dirty="0" smtClean="0">
              <a:ea typeface="ＭＳ Ｐゴシック" pitchFamily="34" charset="-128"/>
            </a:endParaRPr>
          </a:p>
          <a:p>
            <a:pPr lvl="2"/>
            <a:r>
              <a:rPr lang="ru-RU" dirty="0" smtClean="0">
                <a:ea typeface="ＭＳ Ｐゴシック" pitchFamily="34" charset="-128"/>
              </a:rPr>
              <a:t>Действует с </a:t>
            </a:r>
            <a:r>
              <a:rPr lang="en-GB" dirty="0" smtClean="0">
                <a:ea typeface="ＭＳ Ｐゴシック" pitchFamily="34" charset="-128"/>
              </a:rPr>
              <a:t>1999</a:t>
            </a:r>
            <a:r>
              <a:rPr lang="ru-RU" dirty="0" smtClean="0">
                <a:ea typeface="ＭＳ Ｐゴシック" pitchFamily="34" charset="-128"/>
              </a:rPr>
              <a:t> года</a:t>
            </a:r>
            <a:endParaRPr lang="en-GB" dirty="0" smtClean="0">
              <a:ea typeface="ＭＳ Ｐゴシック" pitchFamily="34" charset="-128"/>
            </a:endParaRPr>
          </a:p>
          <a:p>
            <a:pPr lvl="3"/>
            <a:r>
              <a:rPr lang="ru-RU" sz="2400" dirty="0" smtClean="0">
                <a:ea typeface="ＭＳ Ｐゴシック" pitchFamily="34" charset="-128"/>
              </a:rPr>
              <a:t>содействие анализу информации об уголовных преступлениях</a:t>
            </a:r>
            <a:endParaRPr lang="en-GB" sz="2400" dirty="0" smtClean="0">
              <a:ea typeface="ＭＳ Ｐゴシック" pitchFamily="34" charset="-128"/>
            </a:endParaRPr>
          </a:p>
          <a:p>
            <a:pPr lvl="3"/>
            <a:r>
              <a:rPr lang="ru-RU" sz="2400" dirty="0" smtClean="0">
                <a:ea typeface="ＭＳ Ｐゴシック" pitchFamily="34" charset="-128"/>
              </a:rPr>
              <a:t>обмен данными между государствами-членами</a:t>
            </a:r>
            <a:endParaRPr lang="en-GB" sz="2400" dirty="0" smtClean="0">
              <a:ea typeface="ＭＳ Ｐゴシック" pitchFamily="34" charset="-128"/>
            </a:endParaRPr>
          </a:p>
          <a:p>
            <a:pPr lvl="1"/>
            <a:r>
              <a:rPr lang="en-GB" sz="3200" dirty="0">
                <a:ea typeface="ＭＳ Ｐゴシック" pitchFamily="34" charset="-128"/>
              </a:rPr>
              <a:t> </a:t>
            </a:r>
            <a:r>
              <a:rPr lang="ru-RU" sz="3000" dirty="0" smtClean="0">
                <a:ea typeface="ＭＳ Ｐゴシック" pitchFamily="34" charset="-128"/>
              </a:rPr>
              <a:t>Европейский центр по киберпреступности, </a:t>
            </a:r>
            <a:r>
              <a:rPr lang="en-GB" sz="3000" dirty="0" smtClean="0">
                <a:ea typeface="ＭＳ Ｐゴシック" pitchFamily="34" charset="-128"/>
              </a:rPr>
              <a:t>EC3 (</a:t>
            </a:r>
            <a:r>
              <a:rPr lang="ru-RU" sz="3000" dirty="0" smtClean="0">
                <a:ea typeface="ＭＳ Ｐゴシック" pitchFamily="34" charset="-128"/>
              </a:rPr>
              <a:t>открыт в январе </a:t>
            </a:r>
            <a:r>
              <a:rPr lang="en-GB" sz="3000" dirty="0" smtClean="0">
                <a:ea typeface="ＭＳ Ｐゴシック" pitchFamily="34" charset="-128"/>
              </a:rPr>
              <a:t>2013</a:t>
            </a:r>
            <a:r>
              <a:rPr lang="ru-RU" sz="3000" dirty="0" smtClean="0">
                <a:ea typeface="ＭＳ Ｐゴシック" pitchFamily="34" charset="-128"/>
              </a:rPr>
              <a:t> года</a:t>
            </a:r>
            <a:r>
              <a:rPr lang="en-GB" sz="3000" dirty="0" smtClean="0">
                <a:ea typeface="ＭＳ Ｐゴシック" pitchFamily="34" charset="-128"/>
              </a:rPr>
              <a:t>)</a:t>
            </a:r>
          </a:p>
        </p:txBody>
      </p:sp>
      <p:sp>
        <p:nvSpPr>
          <p:cNvPr id="17411" name="Title 1"/>
          <p:cNvSpPr>
            <a:spLocks noGrp="1"/>
          </p:cNvSpPr>
          <p:nvPr>
            <p:ph type="title"/>
          </p:nvPr>
        </p:nvSpPr>
        <p:spPr>
          <a:xfrm>
            <a:off x="457200" y="274638"/>
            <a:ext cx="8229600" cy="773112"/>
          </a:xfrm>
        </p:spPr>
        <p:txBody>
          <a:bodyPr/>
          <a:lstStyle/>
          <a:p>
            <a:pPr eaLnBrk="1" hangingPunct="1"/>
            <a:r>
              <a:rPr lang="ru-RU" b="1" dirty="0" err="1" smtClean="0">
                <a:ea typeface="ＭＳ Ｐゴシック" pitchFamily="34" charset="-128"/>
              </a:rPr>
              <a:t>Европол</a:t>
            </a:r>
            <a:endParaRPr lang="en-GB" b="1" dirty="0" smtClean="0">
              <a:ea typeface="ＭＳ Ｐゴシック"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p:cNvSpPr>
          <p:nvPr>
            <p:ph type="body" idx="1"/>
          </p:nvPr>
        </p:nvSpPr>
        <p:spPr>
          <a:xfrm>
            <a:off x="457200" y="1431925"/>
            <a:ext cx="8229600" cy="5281613"/>
          </a:xfrm>
        </p:spPr>
        <p:txBody>
          <a:bodyPr/>
          <a:lstStyle/>
          <a:p>
            <a:r>
              <a:rPr lang="ru-RU" sz="2600" dirty="0" smtClean="0">
                <a:ea typeface="ＭＳ Ｐゴシック" pitchFamily="34" charset="-128"/>
              </a:rPr>
              <a:t>Сотрудничество в борьбе против преступности</a:t>
            </a:r>
            <a:endParaRPr lang="en-GB" sz="2600" dirty="0" smtClean="0">
              <a:ea typeface="ＭＳ Ｐゴシック" pitchFamily="34" charset="-128"/>
            </a:endParaRPr>
          </a:p>
          <a:p>
            <a:r>
              <a:rPr lang="ru-RU" sz="2600" dirty="0" smtClean="0">
                <a:ea typeface="ＭＳ Ｐゴシック" pitchFamily="34" charset="-128"/>
              </a:rPr>
              <a:t>Задача координации действий, осуществляемых национальными органами, ответственными за преследование преступлений</a:t>
            </a:r>
            <a:endParaRPr lang="en-GB" sz="2600" dirty="0" smtClean="0">
              <a:ea typeface="ＭＳ Ｐゴシック" pitchFamily="34" charset="-128"/>
            </a:endParaRPr>
          </a:p>
          <a:p>
            <a:pPr>
              <a:buFont typeface="Arial" pitchFamily="34" charset="0"/>
              <a:buNone/>
            </a:pPr>
            <a:endParaRPr lang="en-GB" sz="2600" dirty="0" smtClean="0">
              <a:ea typeface="ＭＳ Ｐゴシック" pitchFamily="34" charset="-128"/>
            </a:endParaRPr>
          </a:p>
          <a:p>
            <a:pPr>
              <a:buFont typeface="Arial" pitchFamily="34" charset="0"/>
              <a:buNone/>
            </a:pPr>
            <a:r>
              <a:rPr lang="ru-RU" sz="2600" dirty="0" err="1" smtClean="0">
                <a:ea typeface="ＭＳ Ｐゴシック" pitchFamily="34" charset="-128"/>
              </a:rPr>
              <a:t>Евроюст</a:t>
            </a:r>
            <a:r>
              <a:rPr lang="ru-RU" sz="2600" dirty="0" smtClean="0">
                <a:ea typeface="ＭＳ Ｐゴシック" pitchFamily="34" charset="-128"/>
              </a:rPr>
              <a:t> имеет полномочия</a:t>
            </a:r>
            <a:r>
              <a:rPr lang="en-GB" sz="2600" dirty="0" smtClean="0">
                <a:ea typeface="ＭＳ Ｐゴシック" pitchFamily="34" charset="-128"/>
              </a:rPr>
              <a:t>:</a:t>
            </a:r>
          </a:p>
          <a:p>
            <a:r>
              <a:rPr lang="ru-RU" sz="2600" dirty="0" smtClean="0">
                <a:ea typeface="ＭＳ Ｐゴシック" pitchFamily="34" charset="-128"/>
              </a:rPr>
              <a:t>Содействовать координации между компетентными органами различных государств-членов</a:t>
            </a:r>
            <a:endParaRPr lang="en-GB" sz="2600" dirty="0" smtClean="0">
              <a:ea typeface="ＭＳ Ｐゴシック" pitchFamily="34" charset="-128"/>
            </a:endParaRPr>
          </a:p>
          <a:p>
            <a:r>
              <a:rPr lang="ru-RU" sz="2600" dirty="0" smtClean="0">
                <a:ea typeface="ＭＳ Ｐゴシック" pitchFamily="34" charset="-128"/>
              </a:rPr>
              <a:t>Способствовать оказанию международной взаимной правовой помощи и отвечать на запросы об экстрадиции</a:t>
            </a:r>
            <a:endParaRPr lang="pt-PT" sz="2600" dirty="0" smtClean="0">
              <a:ea typeface="ＭＳ Ｐゴシック" pitchFamily="34" charset="-128"/>
            </a:endParaRPr>
          </a:p>
        </p:txBody>
      </p:sp>
      <p:sp>
        <p:nvSpPr>
          <p:cNvPr id="18435" name="Title 1"/>
          <p:cNvSpPr>
            <a:spLocks noGrp="1"/>
          </p:cNvSpPr>
          <p:nvPr>
            <p:ph type="title"/>
          </p:nvPr>
        </p:nvSpPr>
        <p:spPr>
          <a:xfrm>
            <a:off x="457200" y="274638"/>
            <a:ext cx="8229600" cy="773112"/>
          </a:xfrm>
        </p:spPr>
        <p:txBody>
          <a:bodyPr/>
          <a:lstStyle/>
          <a:p>
            <a:pPr eaLnBrk="1" hangingPunct="1"/>
            <a:r>
              <a:rPr lang="ru-RU" b="1" dirty="0" err="1" smtClean="0">
                <a:ea typeface="ＭＳ Ｐゴシック" pitchFamily="34" charset="-128"/>
              </a:rPr>
              <a:t>Евроюст</a:t>
            </a:r>
            <a:endParaRPr lang="en-GB" b="1" dirty="0" smtClean="0">
              <a:ea typeface="ＭＳ Ｐゴシック"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a:xfrm>
            <a:off x="593725" y="2017713"/>
            <a:ext cx="8093075" cy="4459287"/>
          </a:xfrm>
        </p:spPr>
        <p:txBody>
          <a:bodyPr/>
          <a:lstStyle/>
          <a:p>
            <a:r>
              <a:rPr lang="ru-RU" dirty="0" smtClean="0">
                <a:ea typeface="ＭＳ Ｐゴシック" pitchFamily="34" charset="-128"/>
              </a:rPr>
              <a:t>Сеть судебных контактных пунктов</a:t>
            </a:r>
            <a:endParaRPr lang="en-GB" dirty="0" smtClean="0">
              <a:ea typeface="ＭＳ Ｐゴシック" pitchFamily="34" charset="-128"/>
            </a:endParaRPr>
          </a:p>
          <a:p>
            <a:pPr lvl="1"/>
            <a:r>
              <a:rPr lang="ru-RU" dirty="0" smtClean="0">
                <a:ea typeface="ＭＳ Ｐゴシック" pitchFamily="34" charset="-128"/>
              </a:rPr>
              <a:t>Атлас</a:t>
            </a:r>
            <a:endParaRPr lang="en-GB" dirty="0" smtClean="0">
              <a:ea typeface="ＭＳ Ｐゴシック" pitchFamily="34" charset="-128"/>
            </a:endParaRPr>
          </a:p>
          <a:p>
            <a:pPr lvl="2"/>
            <a:r>
              <a:rPr lang="ru-RU" dirty="0" smtClean="0">
                <a:ea typeface="ＭＳ Ｐゴシック" pitchFamily="34" charset="-128"/>
              </a:rPr>
              <a:t>позволяет специалистам незамедлительно определить компетентные местные органы в каждом государстве-члене для получения и исполнения запроса о взаимной правовой помощи</a:t>
            </a:r>
            <a:endParaRPr lang="en-GB" b="1" dirty="0" smtClean="0">
              <a:ea typeface="ＭＳ Ｐゴシック" pitchFamily="34" charset="-128"/>
            </a:endParaRPr>
          </a:p>
          <a:p>
            <a:r>
              <a:rPr lang="ru-RU" dirty="0" smtClean="0">
                <a:ea typeface="ＭＳ Ｐゴシック" pitchFamily="34" charset="-128"/>
              </a:rPr>
              <a:t>Контактные пункты являются</a:t>
            </a:r>
            <a:endParaRPr lang="en-GB" dirty="0" smtClean="0">
              <a:ea typeface="ＭＳ Ｐゴシック" pitchFamily="34" charset="-128"/>
            </a:endParaRPr>
          </a:p>
          <a:p>
            <a:pPr lvl="1"/>
            <a:r>
              <a:rPr lang="ru-RU" dirty="0" smtClean="0">
                <a:ea typeface="ＭＳ Ｐゴシック" pitchFamily="34" charset="-128"/>
              </a:rPr>
              <a:t>активными посредниками, имеющими задачу содействовать судебному сотрудничеству между государствами-членами</a:t>
            </a:r>
            <a:endParaRPr lang="en-GB" dirty="0" smtClean="0">
              <a:ea typeface="ＭＳ Ｐゴシック" pitchFamily="34" charset="-128"/>
            </a:endParaRPr>
          </a:p>
        </p:txBody>
      </p:sp>
      <p:sp>
        <p:nvSpPr>
          <p:cNvPr id="19459" name="Title 1"/>
          <p:cNvSpPr>
            <a:spLocks noGrp="1"/>
          </p:cNvSpPr>
          <p:nvPr>
            <p:ph type="title"/>
          </p:nvPr>
        </p:nvSpPr>
        <p:spPr>
          <a:xfrm>
            <a:off x="457200" y="274638"/>
            <a:ext cx="8229600" cy="1230312"/>
          </a:xfrm>
        </p:spPr>
        <p:txBody>
          <a:bodyPr/>
          <a:lstStyle/>
          <a:p>
            <a:pPr eaLnBrk="1" hangingPunct="1"/>
            <a:r>
              <a:rPr lang="ru-RU" b="1" dirty="0" smtClean="0">
                <a:ea typeface="ＭＳ Ｐゴシック" pitchFamily="34" charset="-128"/>
              </a:rPr>
              <a:t>Европейская судебная сеть по уголовным вопросам</a:t>
            </a:r>
            <a:endParaRPr lang="en-GB" b="1" dirty="0" smtClean="0">
              <a:ea typeface="ＭＳ Ｐゴシック"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descr="Rectangle: Click to edit Master text styles&#10;Second level&#10;Third level&#10;Fourth level&#10;Fifth level"/>
          <p:cNvSpPr>
            <a:spLocks noGrp="1" noChangeArrowheads="1"/>
          </p:cNvSpPr>
          <p:nvPr>
            <p:ph type="body" idx="1"/>
          </p:nvPr>
        </p:nvSpPr>
        <p:spPr>
          <a:xfrm>
            <a:off x="457200" y="1341438"/>
            <a:ext cx="8229600" cy="5168900"/>
          </a:xfrm>
        </p:spPr>
        <p:txBody>
          <a:bodyPr/>
          <a:lstStyle/>
          <a:p>
            <a:pPr marL="0" indent="0">
              <a:lnSpc>
                <a:spcPct val="90000"/>
              </a:lnSpc>
              <a:buFont typeface="Wingdings" pitchFamily="2" charset="2"/>
              <a:buNone/>
            </a:pPr>
            <a:r>
              <a:rPr lang="ru-RU" b="1" i="1" dirty="0" smtClean="0">
                <a:ea typeface="ＭＳ Ｐゴシック" pitchFamily="34" charset="-128"/>
              </a:rPr>
              <a:t>Европейская конвенция о взаимной помощи по уголовным делам </a:t>
            </a:r>
            <a:r>
              <a:rPr lang="en-GB" b="1" i="1" dirty="0" smtClean="0">
                <a:ea typeface="ＭＳ Ｐゴシック" pitchFamily="34" charset="-128"/>
              </a:rPr>
              <a:t>1959 </a:t>
            </a:r>
            <a:r>
              <a:rPr lang="ru-RU" b="1" i="1" dirty="0" smtClean="0">
                <a:ea typeface="ＭＳ Ｐゴシック" pitchFamily="34" charset="-128"/>
              </a:rPr>
              <a:t>года</a:t>
            </a:r>
            <a:endParaRPr lang="en-GB" i="1" dirty="0" smtClean="0">
              <a:ea typeface="ＭＳ Ｐゴシック" pitchFamily="34" charset="-128"/>
            </a:endParaRPr>
          </a:p>
          <a:p>
            <a:pPr>
              <a:lnSpc>
                <a:spcPct val="90000"/>
              </a:lnSpc>
            </a:pPr>
            <a:r>
              <a:rPr lang="ru-RU" dirty="0" smtClean="0">
                <a:ea typeface="ＭＳ Ｐゴシック" pitchFamily="34" charset="-128"/>
              </a:rPr>
              <a:t>Конвенция является основой для Будапештской конвенции</a:t>
            </a:r>
            <a:endParaRPr lang="en-GB" dirty="0" smtClean="0">
              <a:ea typeface="ＭＳ Ｐゴシック" pitchFamily="34" charset="-128"/>
            </a:endParaRPr>
          </a:p>
          <a:p>
            <a:pPr>
              <a:lnSpc>
                <a:spcPct val="90000"/>
              </a:lnSpc>
            </a:pPr>
            <a:r>
              <a:rPr lang="ru-RU" dirty="0" smtClean="0">
                <a:ea typeface="ＭＳ Ｐゴシック" pitchFamily="34" charset="-128"/>
              </a:rPr>
              <a:t>Ее ратифицировали все государства-члены Совета Европы (за исключением Сан-Марино)</a:t>
            </a:r>
            <a:endParaRPr lang="en-GB" dirty="0" smtClean="0">
              <a:ea typeface="ＭＳ Ｐゴシック" pitchFamily="34" charset="-128"/>
            </a:endParaRPr>
          </a:p>
          <a:p>
            <a:pPr>
              <a:lnSpc>
                <a:spcPct val="90000"/>
              </a:lnSpc>
            </a:pPr>
            <a:r>
              <a:rPr lang="ru-RU" dirty="0" smtClean="0">
                <a:ea typeface="ＭＳ Ｐゴシック" pitchFamily="34" charset="-128"/>
              </a:rPr>
              <a:t>Среди Сторон в Будапештской конвенции единственной Стороной, не являющейся участником Конвенции 1959 года, являются Соединенные Штаты Америки</a:t>
            </a:r>
            <a:endParaRPr lang="en-GB" dirty="0" smtClean="0">
              <a:ea typeface="ＭＳ Ｐゴシック" pitchFamily="34" charset="-128"/>
            </a:endParaRPr>
          </a:p>
        </p:txBody>
      </p:sp>
      <p:sp>
        <p:nvSpPr>
          <p:cNvPr id="20483"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Совет Европы</a:t>
            </a:r>
            <a:endParaRPr lang="en-GB" b="1" dirty="0" smtClean="0">
              <a:ea typeface="ＭＳ Ｐゴシック"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54062"/>
          </a:xfrm>
        </p:spPr>
        <p:txBody>
          <a:bodyPr/>
          <a:lstStyle/>
          <a:p>
            <a:pPr eaLnBrk="1" hangingPunct="1"/>
            <a:r>
              <a:rPr lang="ru-RU" b="1" dirty="0" smtClean="0">
                <a:ea typeface="ＭＳ Ｐゴシック" pitchFamily="34" charset="-128"/>
              </a:rPr>
              <a:t>Повестка дня</a:t>
            </a:r>
            <a:endParaRPr lang="en-GB" b="1" dirty="0" smtClean="0">
              <a:ea typeface="ＭＳ Ｐゴシック" pitchFamily="34" charset="-128"/>
            </a:endParaRPr>
          </a:p>
        </p:txBody>
      </p:sp>
      <p:sp>
        <p:nvSpPr>
          <p:cNvPr id="3075" name="Content Placeholder 2"/>
          <p:cNvSpPr>
            <a:spLocks noGrp="1"/>
          </p:cNvSpPr>
          <p:nvPr>
            <p:ph idx="1"/>
          </p:nvPr>
        </p:nvSpPr>
        <p:spPr>
          <a:xfrm>
            <a:off x="457200" y="1028700"/>
            <a:ext cx="8513763" cy="5494338"/>
          </a:xfrm>
        </p:spPr>
        <p:txBody>
          <a:bodyPr/>
          <a:lstStyle/>
          <a:p>
            <a:pPr marL="0" indent="0" eaLnBrk="1" hangingPunct="1">
              <a:lnSpc>
                <a:spcPct val="80000"/>
              </a:lnSpc>
            </a:pPr>
            <a:endParaRPr lang="en-GB" sz="2800" b="1" dirty="0" smtClean="0">
              <a:ea typeface="ＭＳ Ｐゴシック" pitchFamily="34" charset="-128"/>
            </a:endParaRPr>
          </a:p>
          <a:p>
            <a:pPr marL="0" indent="0" eaLnBrk="1" hangingPunct="1">
              <a:lnSpc>
                <a:spcPct val="80000"/>
              </a:lnSpc>
            </a:pPr>
            <a:r>
              <a:rPr lang="ru-RU" sz="2600" b="1" dirty="0" smtClean="0">
                <a:ea typeface="ＭＳ Ｐゴシック" pitchFamily="34" charset="-128"/>
              </a:rPr>
              <a:t>Часть один</a:t>
            </a:r>
            <a:endParaRPr lang="en-GB" sz="2600" b="1" dirty="0" smtClean="0">
              <a:ea typeface="ＭＳ Ｐゴシック" pitchFamily="34" charset="-128"/>
            </a:endParaRPr>
          </a:p>
          <a:p>
            <a:pPr marL="0" indent="0" eaLnBrk="1" hangingPunct="1">
              <a:lnSpc>
                <a:spcPct val="80000"/>
              </a:lnSpc>
              <a:buFont typeface="Arial" pitchFamily="34" charset="0"/>
              <a:buNone/>
            </a:pPr>
            <a:r>
              <a:rPr lang="en-GB" sz="2600" dirty="0" smtClean="0">
                <a:ea typeface="ＭＳ Ｐゴシック" pitchFamily="34" charset="-128"/>
              </a:rPr>
              <a:t>	</a:t>
            </a:r>
            <a:r>
              <a:rPr lang="ru-RU" sz="2600" dirty="0" smtClean="0">
                <a:ea typeface="ＭＳ Ｐゴシック" pitchFamily="34" charset="-128"/>
              </a:rPr>
              <a:t>Международное измерение киберпреступности</a:t>
            </a:r>
            <a:endParaRPr lang="en-GB" sz="2600" dirty="0" smtClean="0">
              <a:ea typeface="ＭＳ Ｐゴシック" pitchFamily="34" charset="-128"/>
            </a:endParaRPr>
          </a:p>
          <a:p>
            <a:pPr marL="0" indent="0" eaLnBrk="1" hangingPunct="1">
              <a:lnSpc>
                <a:spcPct val="80000"/>
              </a:lnSpc>
            </a:pPr>
            <a:r>
              <a:rPr lang="ru-RU" sz="2600" b="1" dirty="0" smtClean="0">
                <a:ea typeface="ＭＳ Ｐゴシック" pitchFamily="34" charset="-128"/>
              </a:rPr>
              <a:t>Часть два</a:t>
            </a:r>
            <a:endParaRPr lang="en-GB" sz="2600" b="1" dirty="0" smtClean="0">
              <a:ea typeface="ＭＳ Ｐゴシック" pitchFamily="34" charset="-128"/>
            </a:endParaRPr>
          </a:p>
          <a:p>
            <a:pPr marL="450850" indent="-450850" eaLnBrk="1" hangingPunct="1">
              <a:lnSpc>
                <a:spcPct val="80000"/>
              </a:lnSpc>
              <a:buFont typeface="Arial" pitchFamily="34" charset="0"/>
              <a:buNone/>
            </a:pPr>
            <a:r>
              <a:rPr lang="en-GB" sz="2600" dirty="0" smtClean="0">
                <a:ea typeface="ＭＳ Ｐゴシック" pitchFamily="34" charset="-128"/>
              </a:rPr>
              <a:t>	</a:t>
            </a:r>
            <a:r>
              <a:rPr lang="ru-RU" sz="2600" dirty="0" smtClean="0">
                <a:ea typeface="ＭＳ Ｐゴシック" pitchFamily="34" charset="-128"/>
              </a:rPr>
              <a:t>Международное реагирование на киберпреступность</a:t>
            </a:r>
            <a:endParaRPr lang="en-GB" sz="2600" dirty="0" smtClean="0">
              <a:ea typeface="ＭＳ Ｐゴシック" pitchFamily="34" charset="-128"/>
            </a:endParaRPr>
          </a:p>
          <a:p>
            <a:pPr marL="0" indent="0" eaLnBrk="1" hangingPunct="1">
              <a:lnSpc>
                <a:spcPct val="80000"/>
              </a:lnSpc>
            </a:pPr>
            <a:r>
              <a:rPr lang="ru-RU" sz="2600" b="1" dirty="0" smtClean="0">
                <a:ea typeface="ＭＳ Ｐゴシック" pitchFamily="34" charset="-128"/>
              </a:rPr>
              <a:t>Часть три</a:t>
            </a:r>
            <a:endParaRPr lang="en-GB" sz="2600" b="1" dirty="0" smtClean="0">
              <a:ea typeface="ＭＳ Ｐゴシック" pitchFamily="34" charset="-128"/>
            </a:endParaRPr>
          </a:p>
          <a:p>
            <a:pPr marL="450850" indent="-450850" eaLnBrk="1" hangingPunct="1">
              <a:lnSpc>
                <a:spcPct val="80000"/>
              </a:lnSpc>
              <a:buFont typeface="Arial" pitchFamily="34" charset="0"/>
              <a:buNone/>
            </a:pPr>
            <a:r>
              <a:rPr lang="en-GB" sz="2600" dirty="0" smtClean="0">
                <a:ea typeface="ＭＳ Ｐゴシック" pitchFamily="34" charset="-128"/>
              </a:rPr>
              <a:t>	</a:t>
            </a:r>
            <a:r>
              <a:rPr lang="ru-RU" sz="2600" dirty="0" smtClean="0">
                <a:ea typeface="ＭＳ Ｐゴシック" pitchFamily="34" charset="-128"/>
              </a:rPr>
              <a:t>Международное реагирование на киберпреступность: Будапештская конвенция о киберпреступности</a:t>
            </a:r>
            <a:endParaRPr lang="en-GB" sz="2600" dirty="0" smtClean="0">
              <a:ea typeface="ＭＳ Ｐゴシック" pitchFamily="34" charset="-128"/>
            </a:endParaRPr>
          </a:p>
          <a:p>
            <a:pPr marL="0" indent="0" eaLnBrk="1" hangingPunct="1">
              <a:lnSpc>
                <a:spcPct val="80000"/>
              </a:lnSpc>
            </a:pPr>
            <a:r>
              <a:rPr lang="ru-RU" sz="2600" b="1" dirty="0" smtClean="0">
                <a:ea typeface="ＭＳ Ｐゴシック" pitchFamily="34" charset="-128"/>
              </a:rPr>
              <a:t>Часть четыре</a:t>
            </a:r>
            <a:endParaRPr lang="en-GB" sz="2600" b="1" dirty="0" smtClean="0">
              <a:ea typeface="ＭＳ Ｐゴシック" pitchFamily="34" charset="-128"/>
            </a:endParaRPr>
          </a:p>
          <a:p>
            <a:pPr marL="450850" indent="-450850" eaLnBrk="1" hangingPunct="1">
              <a:lnSpc>
                <a:spcPct val="80000"/>
              </a:lnSpc>
              <a:buFont typeface="Arial" pitchFamily="34" charset="0"/>
              <a:buNone/>
            </a:pPr>
            <a:r>
              <a:rPr lang="en-GB" sz="2600" dirty="0" smtClean="0">
                <a:ea typeface="ＭＳ Ｐゴシック" pitchFamily="34" charset="-128"/>
              </a:rPr>
              <a:t>	</a:t>
            </a:r>
            <a:r>
              <a:rPr lang="ru-RU" sz="2600" dirty="0">
                <a:ea typeface="ＭＳ Ｐゴシック" pitchFamily="34" charset="-128"/>
              </a:rPr>
              <a:t>Будапештская</a:t>
            </a:r>
            <a:r>
              <a:rPr lang="ru-RU" sz="2600" dirty="0" smtClean="0">
                <a:ea typeface="ＭＳ Ｐゴシック" pitchFamily="34" charset="-128"/>
              </a:rPr>
              <a:t> конвенция: инструменты международного сотрудничества</a:t>
            </a:r>
            <a:endParaRPr lang="en-GB" sz="2600" dirty="0" smtClean="0">
              <a:ea typeface="ＭＳ Ｐゴシック" pitchFamily="34" charset="-128"/>
            </a:endParaRPr>
          </a:p>
          <a:p>
            <a:pPr marL="0" indent="0" eaLnBrk="1" hangingPunct="1">
              <a:lnSpc>
                <a:spcPct val="80000"/>
              </a:lnSpc>
            </a:pPr>
            <a:r>
              <a:rPr lang="ru-RU" sz="2600" b="1" dirty="0" smtClean="0">
                <a:ea typeface="ＭＳ Ｐゴシック" pitchFamily="34" charset="-128"/>
              </a:rPr>
              <a:t>Часть пять</a:t>
            </a:r>
            <a:endParaRPr lang="en-GB" sz="2600" b="1" dirty="0" smtClean="0">
              <a:ea typeface="ＭＳ Ｐゴシック" pitchFamily="34" charset="-128"/>
            </a:endParaRPr>
          </a:p>
          <a:p>
            <a:pPr marL="0" indent="0" eaLnBrk="1" hangingPunct="1">
              <a:lnSpc>
                <a:spcPct val="80000"/>
              </a:lnSpc>
              <a:buFont typeface="Arial" pitchFamily="34" charset="0"/>
              <a:buNone/>
            </a:pPr>
            <a:r>
              <a:rPr lang="en-GB" sz="2600" dirty="0" smtClean="0">
                <a:ea typeface="ＭＳ Ｐゴシック" pitchFamily="34" charset="-128"/>
              </a:rPr>
              <a:t>	</a:t>
            </a:r>
            <a:r>
              <a:rPr lang="ru-RU" sz="2600" dirty="0" smtClean="0">
                <a:ea typeface="ＭＳ Ｐゴシック" pitchFamily="34" charset="-128"/>
              </a:rPr>
              <a:t>Резюме</a:t>
            </a:r>
            <a:endParaRPr lang="en-GB" sz="26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3071813" y="4500563"/>
            <a:ext cx="2842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15913" y="1227551"/>
            <a:ext cx="8432800" cy="3156559"/>
          </a:xfrm>
        </p:spPr>
        <p:txBody>
          <a:bodyPr/>
          <a:lstStyle/>
          <a:p>
            <a:pPr eaLnBrk="1" hangingPunct="1"/>
            <a:r>
              <a:rPr lang="ru-RU" sz="4000" b="1" dirty="0" smtClean="0">
                <a:ea typeface="ＭＳ Ｐゴシック" pitchFamily="34" charset="-128"/>
              </a:rPr>
              <a:t>Часть три</a:t>
            </a:r>
            <a:r>
              <a:rPr lang="en-GB" sz="4000" b="1" dirty="0" smtClean="0">
                <a:ea typeface="ＭＳ Ｐゴシック" pitchFamily="34" charset="-128"/>
              </a:rPr>
              <a:t/>
            </a:r>
            <a:br>
              <a:rPr lang="en-GB" sz="4000" b="1" dirty="0" smtClean="0">
                <a:ea typeface="ＭＳ Ｐゴシック" pitchFamily="34" charset="-128"/>
              </a:rPr>
            </a:br>
            <a:r>
              <a:rPr lang="ru-RU" sz="4000" b="1" dirty="0" smtClean="0">
                <a:ea typeface="ＭＳ Ｐゴシック" pitchFamily="34" charset="-128"/>
              </a:rPr>
              <a:t>Международное реагирование </a:t>
            </a:r>
            <a:br>
              <a:rPr lang="ru-RU" sz="4000" b="1" dirty="0" smtClean="0">
                <a:ea typeface="ＭＳ Ｐゴシック" pitchFamily="34" charset="-128"/>
              </a:rPr>
            </a:br>
            <a:r>
              <a:rPr lang="ru-RU" sz="4000" b="1" dirty="0" smtClean="0">
                <a:ea typeface="ＭＳ Ｐゴシック" pitchFamily="34" charset="-128"/>
              </a:rPr>
              <a:t>на киберпреступность </a:t>
            </a:r>
            <a:br>
              <a:rPr lang="ru-RU" sz="4000" b="1" dirty="0" smtClean="0">
                <a:ea typeface="ＭＳ Ｐゴシック" pitchFamily="34" charset="-128"/>
              </a:rPr>
            </a:br>
            <a:r>
              <a:rPr lang="ru-RU" sz="4000" b="1" dirty="0" smtClean="0">
                <a:ea typeface="ＭＳ Ｐゴシック" pitchFamily="34" charset="-128"/>
              </a:rPr>
              <a:t>«Будапештская конвенция </a:t>
            </a:r>
            <a:br>
              <a:rPr lang="ru-RU" sz="4000" b="1" dirty="0" smtClean="0">
                <a:ea typeface="ＭＳ Ｐゴシック" pitchFamily="34" charset="-128"/>
              </a:rPr>
            </a:br>
            <a:r>
              <a:rPr lang="ru-RU" sz="4000" b="1" dirty="0" smtClean="0">
                <a:ea typeface="ＭＳ Ｐゴシック" pitchFamily="34" charset="-128"/>
              </a:rPr>
              <a:t>о киберпреступности»</a:t>
            </a:r>
            <a:endParaRPr lang="en-GB" sz="4000" b="1" dirty="0" smtClean="0">
              <a:ea typeface="ＭＳ Ｐゴシック" pitchFamily="34" charset="-128"/>
            </a:endParaRPr>
          </a:p>
        </p:txBody>
      </p:sp>
      <p:pic>
        <p:nvPicPr>
          <p:cNvPr id="2253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p:cNvSpPr>
          <p:nvPr>
            <p:ph type="body" idx="1"/>
          </p:nvPr>
        </p:nvSpPr>
        <p:spPr>
          <a:xfrm>
            <a:off x="457200" y="1047751"/>
            <a:ext cx="8472488" cy="5729288"/>
          </a:xfrm>
        </p:spPr>
        <p:txBody>
          <a:bodyPr/>
          <a:lstStyle/>
          <a:p>
            <a:pPr eaLnBrk="1" hangingPunct="1">
              <a:lnSpc>
                <a:spcPct val="90000"/>
              </a:lnSpc>
              <a:defRPr/>
            </a:pPr>
            <a:r>
              <a:rPr lang="ru-RU" sz="2200" dirty="0" smtClean="0">
                <a:ea typeface="ＭＳ Ｐゴシック" pitchFamily="34" charset="-128"/>
              </a:rPr>
              <a:t>Открыта для подписания 21 ноября </a:t>
            </a:r>
            <a:r>
              <a:rPr lang="en-GB" sz="2200" dirty="0" smtClean="0">
                <a:ea typeface="ＭＳ Ｐゴシック" pitchFamily="34" charset="-128"/>
              </a:rPr>
              <a:t>2001</a:t>
            </a:r>
            <a:r>
              <a:rPr lang="ru-RU" sz="2200" dirty="0" smtClean="0">
                <a:ea typeface="ＭＳ Ｐゴシック" pitchFamily="34" charset="-128"/>
              </a:rPr>
              <a:t> года</a:t>
            </a:r>
            <a:endParaRPr lang="en-GB" sz="2200" dirty="0" smtClean="0">
              <a:ea typeface="ＭＳ Ｐゴシック" pitchFamily="34" charset="-128"/>
            </a:endParaRPr>
          </a:p>
          <a:p>
            <a:pPr eaLnBrk="1" hangingPunct="1">
              <a:lnSpc>
                <a:spcPct val="90000"/>
              </a:lnSpc>
              <a:defRPr/>
            </a:pPr>
            <a:r>
              <a:rPr lang="ru-RU" sz="2200" dirty="0" smtClean="0">
                <a:ea typeface="ＭＳ Ｐゴシック" pitchFamily="34" charset="-128"/>
              </a:rPr>
              <a:t>Вступила в силу в июле </a:t>
            </a:r>
            <a:r>
              <a:rPr lang="en-GB" sz="2200" dirty="0" smtClean="0">
                <a:ea typeface="ＭＳ Ｐゴシック" pitchFamily="34" charset="-128"/>
              </a:rPr>
              <a:t>2004</a:t>
            </a:r>
            <a:r>
              <a:rPr lang="ru-RU" sz="2200" dirty="0" smtClean="0">
                <a:ea typeface="ＭＳ Ｐゴシック" pitchFamily="34" charset="-128"/>
              </a:rPr>
              <a:t> года</a:t>
            </a:r>
            <a:endParaRPr lang="en-GB" sz="2200" dirty="0" smtClean="0">
              <a:ea typeface="ＭＳ Ｐゴシック" pitchFamily="34" charset="-128"/>
            </a:endParaRPr>
          </a:p>
          <a:p>
            <a:pPr marL="0" indent="0" eaLnBrk="1" hangingPunct="1">
              <a:spcBef>
                <a:spcPct val="0"/>
              </a:spcBef>
              <a:buFont typeface="Arial" pitchFamily="34" charset="0"/>
              <a:buNone/>
              <a:defRPr/>
            </a:pPr>
            <a:endParaRPr lang="en-GB" sz="2200" dirty="0" smtClean="0">
              <a:ea typeface="ＭＳ Ｐゴシック" pitchFamily="34" charset="-128"/>
            </a:endParaRPr>
          </a:p>
          <a:p>
            <a:pPr marL="0" indent="0" eaLnBrk="1" hangingPunct="1">
              <a:spcBef>
                <a:spcPct val="0"/>
              </a:spcBef>
              <a:buFont typeface="Arial" pitchFamily="34" charset="0"/>
              <a:buNone/>
              <a:defRPr/>
            </a:pPr>
            <a:r>
              <a:rPr lang="ru-RU" sz="2200" dirty="0" smtClean="0">
                <a:ea typeface="ＭＳ Ｐゴシック" pitchFamily="34" charset="-128"/>
              </a:rPr>
              <a:t>На апрель </a:t>
            </a:r>
            <a:r>
              <a:rPr lang="en-GB" sz="2200" dirty="0" smtClean="0">
                <a:ea typeface="ＭＳ Ｐゴシック" pitchFamily="34" charset="-128"/>
              </a:rPr>
              <a:t>2013</a:t>
            </a:r>
            <a:r>
              <a:rPr lang="ru-RU" sz="2200" dirty="0" smtClean="0">
                <a:ea typeface="ＭＳ Ｐゴシック" pitchFamily="34" charset="-128"/>
              </a:rPr>
              <a:t> года</a:t>
            </a:r>
            <a:r>
              <a:rPr lang="en-GB" sz="2200" dirty="0" smtClean="0">
                <a:ea typeface="ＭＳ Ｐゴシック" pitchFamily="34" charset="-128"/>
              </a:rPr>
              <a:t>:</a:t>
            </a:r>
          </a:p>
          <a:p>
            <a:pPr eaLnBrk="1" hangingPunct="1">
              <a:spcBef>
                <a:spcPct val="0"/>
              </a:spcBef>
              <a:defRPr/>
            </a:pPr>
            <a:r>
              <a:rPr lang="en-GB" sz="2200" dirty="0" smtClean="0">
                <a:ea typeface="ＭＳ Ｐゴシック" pitchFamily="34" charset="-128"/>
              </a:rPr>
              <a:t>39 </a:t>
            </a:r>
            <a:r>
              <a:rPr lang="ru-RU" sz="2200" dirty="0" smtClean="0">
                <a:ea typeface="ＭＳ Ｐゴシック" pitchFamily="34" charset="-128"/>
              </a:rPr>
              <a:t>государств являются Сторонами на основе ратификации или присоединения</a:t>
            </a:r>
            <a:endParaRPr lang="en-GB" sz="2200" dirty="0" smtClean="0">
              <a:ea typeface="ＭＳ Ｐゴシック" pitchFamily="34" charset="-128"/>
            </a:endParaRPr>
          </a:p>
          <a:p>
            <a:pPr lvl="1" eaLnBrk="1" hangingPunct="1">
              <a:spcBef>
                <a:spcPct val="0"/>
              </a:spcBef>
              <a:defRPr/>
            </a:pPr>
            <a:r>
              <a:rPr lang="en-GB" sz="2000" dirty="0" smtClean="0">
                <a:ea typeface="ＭＳ Ｐゴシック" pitchFamily="34" charset="-128"/>
              </a:rPr>
              <a:t>35 </a:t>
            </a:r>
            <a:r>
              <a:rPr lang="ru-RU" sz="2000" dirty="0" smtClean="0">
                <a:ea typeface="ＭＳ Ｐゴシック" pitchFamily="34" charset="-128"/>
              </a:rPr>
              <a:t>европейских государств</a:t>
            </a:r>
            <a:endParaRPr lang="en-GB" sz="2000" dirty="0" smtClean="0">
              <a:ea typeface="ＭＳ Ｐゴシック" pitchFamily="34" charset="-128"/>
            </a:endParaRPr>
          </a:p>
          <a:p>
            <a:pPr lvl="1" eaLnBrk="1" hangingPunct="1">
              <a:spcBef>
                <a:spcPct val="0"/>
              </a:spcBef>
              <a:defRPr/>
            </a:pPr>
            <a:r>
              <a:rPr lang="ru-RU" sz="2000" dirty="0" smtClean="0">
                <a:ea typeface="ＭＳ Ｐゴシック" pitchFamily="34" charset="-128"/>
              </a:rPr>
              <a:t>Австралия, Доминиканская Республика, Япония и США</a:t>
            </a:r>
            <a:endParaRPr lang="en-GB" sz="2000" dirty="0" smtClean="0">
              <a:ea typeface="ＭＳ Ｐゴシック" pitchFamily="34" charset="-128"/>
            </a:endParaRPr>
          </a:p>
          <a:p>
            <a:pPr eaLnBrk="1" hangingPunct="1">
              <a:lnSpc>
                <a:spcPct val="90000"/>
              </a:lnSpc>
              <a:defRPr/>
            </a:pPr>
            <a:r>
              <a:rPr lang="en-GB" sz="2200" dirty="0" smtClean="0">
                <a:ea typeface="ＭＳ Ｐゴシック" pitchFamily="34" charset="-128"/>
              </a:rPr>
              <a:t>10 </a:t>
            </a:r>
            <a:r>
              <a:rPr lang="ru-RU" sz="2200" dirty="0" smtClean="0">
                <a:ea typeface="ＭＳ Ｐゴシック" pitchFamily="34" charset="-128"/>
              </a:rPr>
              <a:t>других государств ее подписали</a:t>
            </a:r>
            <a:endParaRPr lang="en-GB" sz="2200" dirty="0" smtClean="0">
              <a:ea typeface="ＭＳ Ｐゴシック" pitchFamily="34" charset="-128"/>
            </a:endParaRPr>
          </a:p>
          <a:p>
            <a:pPr lvl="1" eaLnBrk="1" hangingPunct="1">
              <a:spcBef>
                <a:spcPct val="0"/>
              </a:spcBef>
              <a:defRPr/>
            </a:pPr>
            <a:r>
              <a:rPr lang="ru-RU" sz="2000" dirty="0" smtClean="0">
                <a:ea typeface="ＭＳ Ｐゴシック" pitchFamily="34" charset="-128"/>
              </a:rPr>
              <a:t>европейские государства, Канада и Южная Африка</a:t>
            </a:r>
            <a:endParaRPr lang="en-GB" sz="2000" dirty="0" smtClean="0">
              <a:ea typeface="ＭＳ Ｐゴシック" pitchFamily="34" charset="-128"/>
            </a:endParaRPr>
          </a:p>
          <a:p>
            <a:pPr eaLnBrk="1" hangingPunct="1">
              <a:lnSpc>
                <a:spcPct val="90000"/>
              </a:lnSpc>
              <a:defRPr/>
            </a:pPr>
            <a:r>
              <a:rPr lang="en-GB" sz="2200" dirty="0" smtClean="0">
                <a:ea typeface="ＭＳ Ｐゴシック" pitchFamily="34" charset="-128"/>
              </a:rPr>
              <a:t>8 </a:t>
            </a:r>
            <a:r>
              <a:rPr lang="ru-RU" sz="2200" dirty="0" smtClean="0">
                <a:ea typeface="ＭＳ Ｐゴシック" pitchFamily="34" charset="-128"/>
              </a:rPr>
              <a:t>государств получили приглашение присоединиться</a:t>
            </a:r>
            <a:endParaRPr lang="en-GB" sz="2200" dirty="0" smtClean="0">
              <a:ea typeface="ＭＳ Ｐゴシック" pitchFamily="34" charset="-128"/>
            </a:endParaRPr>
          </a:p>
          <a:p>
            <a:pPr lvl="1" eaLnBrk="1" hangingPunct="1">
              <a:lnSpc>
                <a:spcPct val="90000"/>
              </a:lnSpc>
              <a:defRPr/>
            </a:pPr>
            <a:r>
              <a:rPr lang="ru-RU" sz="2000" dirty="0" smtClean="0">
                <a:ea typeface="ＭＳ Ｐゴシック" pitchFamily="34" charset="-128"/>
              </a:rPr>
              <a:t>из Африки, Азии и Латинской Америки</a:t>
            </a:r>
            <a:endParaRPr lang="en-GB" sz="2000" dirty="0" smtClean="0">
              <a:ea typeface="ＭＳ Ｐゴシック" pitchFamily="34" charset="-128"/>
            </a:endParaRPr>
          </a:p>
          <a:p>
            <a:pPr lvl="1" eaLnBrk="1" hangingPunct="1">
              <a:lnSpc>
                <a:spcPct val="90000"/>
              </a:lnSpc>
              <a:defRPr/>
            </a:pPr>
            <a:r>
              <a:rPr lang="ru-RU" sz="2000" dirty="0" smtClean="0">
                <a:ea typeface="ＭＳ Ｐゴシック" pitchFamily="34" charset="-128"/>
              </a:rPr>
              <a:t>в настоящее время поступают дополнительные просьбы о присоединении</a:t>
            </a:r>
            <a:endParaRPr lang="en-GB" sz="2000" dirty="0" smtClean="0">
              <a:ea typeface="ＭＳ Ｐゴシック" pitchFamily="34" charset="-128"/>
            </a:endParaRPr>
          </a:p>
          <a:p>
            <a:pPr eaLnBrk="1" hangingPunct="1">
              <a:lnSpc>
                <a:spcPct val="90000"/>
              </a:lnSpc>
              <a:defRPr/>
            </a:pPr>
            <a:r>
              <a:rPr lang="ru-RU" sz="2200" dirty="0" smtClean="0">
                <a:ea typeface="ＭＳ Ｐゴシック" pitchFamily="34" charset="-128"/>
              </a:rPr>
              <a:t>Большое число государств в мире использовало Будапештскую конвенцию как ориентир для принятия национального законодательства</a:t>
            </a:r>
            <a:endParaRPr lang="en-GB" sz="2200" dirty="0" smtClean="0">
              <a:ea typeface="ＭＳ Ｐゴシック" pitchFamily="34" charset="-128"/>
            </a:endParaRPr>
          </a:p>
        </p:txBody>
      </p:sp>
      <p:sp>
        <p:nvSpPr>
          <p:cNvPr id="23555" name="Title 1"/>
          <p:cNvSpPr>
            <a:spLocks noGrp="1"/>
          </p:cNvSpPr>
          <p:nvPr>
            <p:ph type="title"/>
          </p:nvPr>
        </p:nvSpPr>
        <p:spPr>
          <a:xfrm>
            <a:off x="457200" y="274638"/>
            <a:ext cx="8229600" cy="773112"/>
          </a:xfrm>
        </p:spPr>
        <p:txBody>
          <a:bodyPr/>
          <a:lstStyle/>
          <a:p>
            <a:r>
              <a:rPr lang="ru-RU" sz="2600" b="1" dirty="0" smtClean="0">
                <a:ea typeface="ＭＳ Ｐゴシック" pitchFamily="34" charset="-128"/>
              </a:rPr>
              <a:t>Будапештская конвенция о киберпреступности</a:t>
            </a:r>
            <a:endParaRPr lang="en-US" sz="26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p:cNvSpPr>
          <p:nvPr>
            <p:ph type="body" idx="1"/>
          </p:nvPr>
        </p:nvSpPr>
        <p:spPr>
          <a:xfrm>
            <a:off x="457200" y="1047751"/>
            <a:ext cx="8229600" cy="5049838"/>
          </a:xfrm>
        </p:spPr>
        <p:txBody>
          <a:bodyPr/>
          <a:lstStyle/>
          <a:p>
            <a:pPr eaLnBrk="1" hangingPunct="1">
              <a:lnSpc>
                <a:spcPct val="90000"/>
              </a:lnSpc>
            </a:pPr>
            <a:r>
              <a:rPr lang="ru-RU" sz="2800" dirty="0" smtClean="0">
                <a:ea typeface="ＭＳ Ｐゴシック" pitchFamily="34" charset="-128"/>
              </a:rPr>
              <a:t>В конкретных расследованиях</a:t>
            </a:r>
            <a:endParaRPr lang="en-GB" sz="2800" dirty="0" smtClean="0">
              <a:ea typeface="ＭＳ Ｐゴシック" pitchFamily="34" charset="-128"/>
            </a:endParaRPr>
          </a:p>
          <a:p>
            <a:pPr lvl="1" eaLnBrk="1" hangingPunct="1">
              <a:lnSpc>
                <a:spcPct val="90000"/>
              </a:lnSpc>
            </a:pPr>
            <a:r>
              <a:rPr lang="ru-RU" sz="2400" dirty="0" smtClean="0">
                <a:ea typeface="ＭＳ Ｐゴシック" pitchFamily="34" charset="-128"/>
              </a:rPr>
              <a:t>Новые и весьма инновационные инструменты расследования</a:t>
            </a:r>
            <a:endParaRPr lang="en-GB" sz="2400" dirty="0" smtClean="0">
              <a:ea typeface="ＭＳ Ｐゴシック" pitchFamily="34" charset="-128"/>
            </a:endParaRPr>
          </a:p>
          <a:p>
            <a:pPr lvl="2" eaLnBrk="1" hangingPunct="1">
              <a:lnSpc>
                <a:spcPct val="90000"/>
              </a:lnSpc>
            </a:pPr>
            <a:r>
              <a:rPr lang="ru-RU" sz="2200" dirty="0" smtClean="0">
                <a:ea typeface="ＭＳ Ｐゴシック" pitchFamily="34" charset="-128"/>
              </a:rPr>
              <a:t>в основном, когда необходимо международное сотрудничество</a:t>
            </a:r>
            <a:endParaRPr lang="en-GB" sz="2200" dirty="0" smtClean="0">
              <a:ea typeface="ＭＳ Ｐゴシック" pitchFamily="34" charset="-128"/>
            </a:endParaRPr>
          </a:p>
          <a:p>
            <a:pPr lvl="2" eaLnBrk="1" hangingPunct="1">
              <a:lnSpc>
                <a:spcPct val="90000"/>
              </a:lnSpc>
            </a:pPr>
            <a:r>
              <a:rPr lang="ru-RU" sz="2200" dirty="0" smtClean="0">
                <a:ea typeface="ＭＳ Ｐゴシック" pitchFamily="34" charset="-128"/>
              </a:rPr>
              <a:t>когда расследуемое преступление относится к тем, которые предусмотрены в Конвенции</a:t>
            </a:r>
            <a:endParaRPr lang="en-GB" sz="2200" dirty="0" smtClean="0">
              <a:ea typeface="ＭＳ Ｐゴシック" pitchFamily="34" charset="-128"/>
            </a:endParaRPr>
          </a:p>
          <a:p>
            <a:pPr lvl="2" eaLnBrk="1" hangingPunct="1">
              <a:lnSpc>
                <a:spcPct val="90000"/>
              </a:lnSpc>
            </a:pPr>
            <a:r>
              <a:rPr lang="ru-RU" sz="2200" dirty="0" smtClean="0">
                <a:ea typeface="ＭＳ Ｐゴシック" pitchFamily="34" charset="-128"/>
              </a:rPr>
              <a:t>также в любом другом случае, если преступление совершено с помощью компьютерной системы или же улика преступления записана в цифровом хранилище</a:t>
            </a:r>
            <a:endParaRPr lang="en-GB" sz="2200" dirty="0" smtClean="0">
              <a:ea typeface="ＭＳ Ｐゴシック" pitchFamily="34" charset="-128"/>
            </a:endParaRPr>
          </a:p>
          <a:p>
            <a:pPr eaLnBrk="1" hangingPunct="1">
              <a:lnSpc>
                <a:spcPct val="90000"/>
              </a:lnSpc>
            </a:pPr>
            <a:r>
              <a:rPr lang="ru-RU" sz="2800" dirty="0" smtClean="0">
                <a:ea typeface="ＭＳ Ｐゴシック" pitchFamily="34" charset="-128"/>
              </a:rPr>
              <a:t>Минимальные стандарты преступлений, призванные стать общими для всех стран в мире</a:t>
            </a:r>
            <a:endParaRPr lang="en-GB" sz="2800" dirty="0" smtClean="0">
              <a:ea typeface="ＭＳ Ｐゴシック" pitchFamily="34" charset="-128"/>
            </a:endParaRPr>
          </a:p>
          <a:p>
            <a:pPr eaLnBrk="1" hangingPunct="1">
              <a:lnSpc>
                <a:spcPct val="90000"/>
              </a:lnSpc>
            </a:pPr>
            <a:r>
              <a:rPr lang="ru-RU" sz="2800" dirty="0" smtClean="0">
                <a:ea typeface="ＭＳ Ｐゴシック" pitchFamily="34" charset="-128"/>
              </a:rPr>
              <a:t>Новые каналы международного сотрудничества</a:t>
            </a:r>
            <a:endParaRPr lang="en-GB" sz="2800" dirty="0" smtClean="0">
              <a:ea typeface="ＭＳ Ｐゴシック" pitchFamily="34" charset="-128"/>
            </a:endParaRPr>
          </a:p>
          <a:p>
            <a:pPr lvl="1" eaLnBrk="1" hangingPunct="1">
              <a:lnSpc>
                <a:spcPct val="90000"/>
              </a:lnSpc>
            </a:pPr>
            <a:r>
              <a:rPr lang="ru-RU" sz="2400" dirty="0" smtClean="0">
                <a:ea typeface="ＭＳ Ｐゴシック" pitchFamily="34" charset="-128"/>
              </a:rPr>
              <a:t>Инновационные и исключительные положения</a:t>
            </a:r>
            <a:endParaRPr lang="en-GB" sz="2400" dirty="0" smtClean="0">
              <a:ea typeface="ＭＳ Ｐゴシック" pitchFamily="34" charset="-128"/>
            </a:endParaRPr>
          </a:p>
        </p:txBody>
      </p:sp>
      <p:sp>
        <p:nvSpPr>
          <p:cNvPr id="24579" name="Title 1"/>
          <p:cNvSpPr>
            <a:spLocks noGrp="1"/>
          </p:cNvSpPr>
          <p:nvPr>
            <p:ph type="title"/>
          </p:nvPr>
        </p:nvSpPr>
        <p:spPr>
          <a:xfrm>
            <a:off x="457200" y="274638"/>
            <a:ext cx="8229600" cy="773112"/>
          </a:xfrm>
        </p:spPr>
        <p:txBody>
          <a:bodyPr/>
          <a:lstStyle/>
          <a:p>
            <a:r>
              <a:rPr lang="ru-RU" sz="2600" b="1" dirty="0" smtClean="0">
                <a:ea typeface="ＭＳ Ｐゴシック" pitchFamily="34" charset="-128"/>
              </a:rPr>
              <a:t>Будапештская конвенция о киберпреступности</a:t>
            </a:r>
            <a:endParaRPr lang="en-US" sz="26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57200" y="1716065"/>
            <a:ext cx="8229600" cy="4960959"/>
          </a:xfrm>
        </p:spPr>
        <p:txBody>
          <a:bodyPr/>
          <a:lstStyle/>
          <a:p>
            <a:pPr eaLnBrk="1" hangingPunct="1"/>
            <a:r>
              <a:rPr lang="ru-RU" dirty="0" smtClean="0">
                <a:ea typeface="ＭＳ Ｐゴシック" pitchFamily="34" charset="-128"/>
              </a:rPr>
              <a:t>Впервые международное сообщество предприняло усилия по подготовке всемирного договора по вопросам киберпреступности</a:t>
            </a:r>
            <a:endParaRPr lang="en-GB" dirty="0" smtClean="0">
              <a:ea typeface="ＭＳ Ｐゴシック" pitchFamily="34" charset="-128"/>
            </a:endParaRPr>
          </a:p>
          <a:p>
            <a:pPr lvl="1" eaLnBrk="1" hangingPunct="1"/>
            <a:r>
              <a:rPr lang="ru-RU" dirty="0" smtClean="0">
                <a:ea typeface="ＭＳ Ｐゴシック" pitchFamily="34" charset="-128"/>
              </a:rPr>
              <a:t>Задача</a:t>
            </a:r>
            <a:endParaRPr lang="en-GB" dirty="0" smtClean="0">
              <a:ea typeface="ＭＳ Ｐゴシック" pitchFamily="34" charset="-128"/>
            </a:endParaRPr>
          </a:p>
          <a:p>
            <a:pPr lvl="2" eaLnBrk="1" hangingPunct="1"/>
            <a:r>
              <a:rPr lang="ru-RU" dirty="0">
                <a:ea typeface="ＭＳ Ｐゴシック" pitchFamily="34" charset="-128"/>
              </a:rPr>
              <a:t>б</a:t>
            </a:r>
            <a:r>
              <a:rPr lang="ru-RU" dirty="0" smtClean="0">
                <a:ea typeface="ＭＳ Ｐゴシック" pitchFamily="34" charset="-128"/>
              </a:rPr>
              <a:t>ыть принятой большинством государств в мире</a:t>
            </a:r>
            <a:endParaRPr lang="en-GB" dirty="0" smtClean="0">
              <a:ea typeface="ＭＳ Ｐゴシック" pitchFamily="34" charset="-128"/>
            </a:endParaRPr>
          </a:p>
          <a:p>
            <a:pPr eaLnBrk="1" hangingPunct="1"/>
            <a:r>
              <a:rPr lang="ru-RU" dirty="0" smtClean="0">
                <a:ea typeface="ＭＳ Ｐゴシック" pitchFamily="34" charset="-128"/>
              </a:rPr>
              <a:t>Каждая Сторона сможет использовать ее как рамки для международного сотрудничества</a:t>
            </a:r>
            <a:endParaRPr lang="en-GB" dirty="0" smtClean="0">
              <a:ea typeface="ＭＳ Ｐゴシック" pitchFamily="34" charset="-128"/>
            </a:endParaRPr>
          </a:p>
        </p:txBody>
      </p:sp>
      <p:sp>
        <p:nvSpPr>
          <p:cNvPr id="25603" name="Title 1"/>
          <p:cNvSpPr>
            <a:spLocks noGrp="1"/>
          </p:cNvSpPr>
          <p:nvPr>
            <p:ph type="title"/>
          </p:nvPr>
        </p:nvSpPr>
        <p:spPr>
          <a:xfrm>
            <a:off x="457200" y="274637"/>
            <a:ext cx="8229600" cy="1215959"/>
          </a:xfrm>
        </p:spPr>
        <p:txBody>
          <a:bodyPr/>
          <a:lstStyle/>
          <a:p>
            <a:r>
              <a:rPr lang="ru-RU" sz="4000" b="1" dirty="0" smtClean="0">
                <a:ea typeface="ＭＳ Ｐゴシック" pitchFamily="34" charset="-128"/>
              </a:rPr>
              <a:t>Будапештская конвенция о киберпреступности</a:t>
            </a:r>
            <a:endParaRPr lang="en-US" sz="4000"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descr="Rectangle: Click to edit Master text styles&#10;Second level&#10;Third level&#10;Fourth level&#10;Fifth level"/>
          <p:cNvSpPr>
            <a:spLocks noGrp="1" noChangeArrowheads="1"/>
          </p:cNvSpPr>
          <p:nvPr>
            <p:ph type="body" idx="1"/>
          </p:nvPr>
        </p:nvSpPr>
        <p:spPr>
          <a:xfrm>
            <a:off x="457200" y="1431925"/>
            <a:ext cx="8229600" cy="4525963"/>
          </a:xfrm>
        </p:spPr>
        <p:txBody>
          <a:bodyPr/>
          <a:lstStyle/>
          <a:p>
            <a:pPr marL="0" indent="0">
              <a:buFont typeface="Wingdings" pitchFamily="2" charset="2"/>
              <a:buNone/>
            </a:pPr>
            <a:r>
              <a:rPr lang="ru-RU" sz="3600" b="1" dirty="0" smtClean="0">
                <a:ea typeface="ＭＳ Ｐゴシック" pitchFamily="34" charset="-128"/>
              </a:rPr>
              <a:t>Инструменты международного сотрудничества</a:t>
            </a:r>
            <a:endParaRPr lang="en-GB" sz="3600" b="1" dirty="0" smtClean="0">
              <a:ea typeface="ＭＳ Ｐゴシック" pitchFamily="34" charset="-128"/>
            </a:endParaRPr>
          </a:p>
          <a:p>
            <a:r>
              <a:rPr lang="ru-RU" sz="3600" dirty="0" smtClean="0">
                <a:ea typeface="ＭＳ Ｐゴシック" pitchFamily="34" charset="-128"/>
              </a:rPr>
              <a:t>Оперативные и процессуальные нормы</a:t>
            </a:r>
            <a:endParaRPr lang="en-GB" sz="3600" dirty="0" smtClean="0">
              <a:ea typeface="ＭＳ Ｐゴシック" pitchFamily="34" charset="-128"/>
            </a:endParaRPr>
          </a:p>
          <a:p>
            <a:r>
              <a:rPr lang="ru-RU" sz="3600" dirty="0" smtClean="0">
                <a:ea typeface="ＭＳ Ｐゴシック" pitchFamily="34" charset="-128"/>
              </a:rPr>
              <a:t>Общие для других международных конвенций</a:t>
            </a:r>
            <a:endParaRPr lang="en-GB" sz="3600" dirty="0" smtClean="0">
              <a:ea typeface="ＭＳ Ｐゴシック" pitchFamily="34" charset="-128"/>
            </a:endParaRPr>
          </a:p>
          <a:p>
            <a:r>
              <a:rPr lang="ru-RU" sz="3600" dirty="0" smtClean="0">
                <a:ea typeface="ＭＳ Ｐゴシック" pitchFamily="34" charset="-128"/>
              </a:rPr>
              <a:t>Некоторые из них весьма новаторские</a:t>
            </a:r>
            <a:endParaRPr lang="en-GB" sz="3600" dirty="0" smtClean="0">
              <a:ea typeface="ＭＳ Ｐゴシック" pitchFamily="34" charset="-128"/>
            </a:endParaRPr>
          </a:p>
        </p:txBody>
      </p:sp>
      <p:sp>
        <p:nvSpPr>
          <p:cNvPr id="26627" name="Title 1"/>
          <p:cNvSpPr>
            <a:spLocks noGrp="1"/>
          </p:cNvSpPr>
          <p:nvPr>
            <p:ph type="title"/>
          </p:nvPr>
        </p:nvSpPr>
        <p:spPr>
          <a:xfrm>
            <a:off x="457200" y="274638"/>
            <a:ext cx="8229600" cy="773112"/>
          </a:xfrm>
        </p:spPr>
        <p:txBody>
          <a:bodyPr/>
          <a:lstStyle/>
          <a:p>
            <a:r>
              <a:rPr lang="ru-RU" sz="4000" b="1" dirty="0" smtClean="0">
                <a:ea typeface="ＭＳ Ｐゴシック" pitchFamily="34" charset="-128"/>
              </a:rPr>
              <a:t>Будапештская конвенция о киберпреступности</a:t>
            </a:r>
            <a:endParaRPr lang="en-US" sz="4000" dirty="0" smtClean="0">
              <a:ea typeface="ＭＳ Ｐゴシック" pitchFamily="34"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Box 3"/>
          <p:cNvSpPr txBox="1">
            <a:spLocks noChangeArrowheads="1"/>
          </p:cNvSpPr>
          <p:nvPr/>
        </p:nvSpPr>
        <p:spPr bwMode="auto">
          <a:xfrm>
            <a:off x="3071813" y="4500563"/>
            <a:ext cx="2842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1816273"/>
            <a:ext cx="8229600" cy="2467627"/>
          </a:xfrm>
        </p:spPr>
        <p:txBody>
          <a:bodyPr/>
          <a:lstStyle/>
          <a:p>
            <a:pPr eaLnBrk="1" hangingPunct="1"/>
            <a:r>
              <a:rPr lang="ru-RU" sz="3600" b="1" dirty="0" smtClean="0">
                <a:ea typeface="ＭＳ Ｐゴシック" pitchFamily="34" charset="-128"/>
              </a:rPr>
              <a:t>Часть четыре</a:t>
            </a:r>
            <a:r>
              <a:rPr lang="en-GB" sz="3600" b="1" dirty="0" smtClean="0">
                <a:ea typeface="ＭＳ Ｐゴシック" pitchFamily="34" charset="-128"/>
              </a:rPr>
              <a:t/>
            </a:r>
            <a:br>
              <a:rPr lang="en-GB" sz="3600" b="1" dirty="0" smtClean="0">
                <a:ea typeface="ＭＳ Ｐゴシック" pitchFamily="34" charset="-128"/>
              </a:rPr>
            </a:br>
            <a:r>
              <a:rPr lang="ru-RU" sz="3600" b="1" dirty="0" smtClean="0">
                <a:ea typeface="ＭＳ Ｐゴシック" pitchFamily="34" charset="-128"/>
              </a:rPr>
              <a:t>Будапештская конвенция</a:t>
            </a:r>
            <a:r>
              <a:rPr lang="en-GB" sz="3600" b="1" dirty="0" smtClean="0">
                <a:ea typeface="ＭＳ Ｐゴシック" pitchFamily="34" charset="-128"/>
              </a:rPr>
              <a:t/>
            </a:r>
            <a:br>
              <a:rPr lang="en-GB" sz="3600" b="1" dirty="0" smtClean="0">
                <a:ea typeface="ＭＳ Ｐゴシック" pitchFamily="34" charset="-128"/>
              </a:rPr>
            </a:br>
            <a:r>
              <a:rPr lang="en-GB" sz="3600" b="1" dirty="0" smtClean="0">
                <a:ea typeface="ＭＳ Ｐゴシック" pitchFamily="34" charset="-128"/>
              </a:rPr>
              <a:t> </a:t>
            </a:r>
            <a:r>
              <a:rPr lang="ru-RU" sz="3600" b="1" dirty="0" smtClean="0">
                <a:ea typeface="ＭＳ Ｐゴシック" pitchFamily="34" charset="-128"/>
              </a:rPr>
              <a:t>«Инструменты международного сотрудничества»</a:t>
            </a:r>
            <a:endParaRPr lang="en-GB" sz="3600" dirty="0" smtClean="0">
              <a:ea typeface="ＭＳ Ｐゴシック" pitchFamily="34" charset="-128"/>
            </a:endParaRPr>
          </a:p>
        </p:txBody>
      </p:sp>
      <p:pic>
        <p:nvPicPr>
          <p:cNvPr id="28675"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descr="Rectangle: Click to edit Master text styles&#10;Second level&#10;Third level&#10;Fourth level&#10;Fifth level"/>
          <p:cNvSpPr>
            <a:spLocks noGrp="1" noChangeArrowheads="1"/>
          </p:cNvSpPr>
          <p:nvPr>
            <p:ph type="body" idx="1"/>
          </p:nvPr>
        </p:nvSpPr>
        <p:spPr>
          <a:xfrm>
            <a:off x="457200" y="1558925"/>
            <a:ext cx="8229600" cy="4965700"/>
          </a:xfrm>
        </p:spPr>
        <p:txBody>
          <a:bodyPr/>
          <a:lstStyle/>
          <a:p>
            <a:pPr>
              <a:lnSpc>
                <a:spcPct val="90000"/>
              </a:lnSpc>
            </a:pPr>
            <a:r>
              <a:rPr lang="ru-RU" sz="2800" dirty="0" smtClean="0">
                <a:ea typeface="ＭＳ Ｐゴシック" pitchFamily="34" charset="-128"/>
              </a:rPr>
              <a:t>Власти Стороны в рамках расследования в стране выясняют, что некоторая информация, которую они получили, должна быть направлена властям другой Стороны</a:t>
            </a:r>
            <a:endParaRPr lang="en-GB" sz="2800" dirty="0" smtClean="0">
              <a:ea typeface="ＭＳ Ｐゴシック" pitchFamily="34" charset="-128"/>
            </a:endParaRPr>
          </a:p>
          <a:p>
            <a:pPr>
              <a:lnSpc>
                <a:spcPct val="90000"/>
              </a:lnSpc>
            </a:pPr>
            <a:r>
              <a:rPr lang="ru-RU" sz="2800" dirty="0" smtClean="0">
                <a:ea typeface="ＭＳ Ｐゴシック" pitchFamily="34" charset="-128"/>
              </a:rPr>
              <a:t>Это может быть сделано, если информация представляется полезной или необходимой для начала или продолжения расследования в отношении уголовного преступления в рамках Конвенции</a:t>
            </a:r>
            <a:endParaRPr lang="en-GB" sz="2800" dirty="0" smtClean="0">
              <a:ea typeface="ＭＳ Ｐゴシック" pitchFamily="34" charset="-128"/>
            </a:endParaRPr>
          </a:p>
          <a:p>
            <a:pPr>
              <a:lnSpc>
                <a:spcPct val="90000"/>
              </a:lnSpc>
            </a:pPr>
            <a:r>
              <a:rPr lang="ru-RU" sz="2800" dirty="0" smtClean="0">
                <a:ea typeface="ＭＳ Ｐゴシック" pitchFamily="34" charset="-128"/>
              </a:rPr>
              <a:t>В соответствии с пунктом 2 статьи 26 такое предоставление информации может быть осуществлено при определенных условиях, в основном конфиденциальности</a:t>
            </a:r>
            <a:endParaRPr lang="en-GB" sz="28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4000" b="1" dirty="0" smtClean="0">
                <a:ea typeface="ＭＳ Ｐゴシック" charset="0"/>
                <a:cs typeface="ＭＳ Ｐゴシック" charset="0"/>
              </a:rPr>
              <a:t>Статья </a:t>
            </a:r>
            <a:r>
              <a:rPr lang="en-GB" sz="4000" b="1" dirty="0" smtClean="0">
                <a:ea typeface="ＭＳ Ｐゴシック" charset="0"/>
                <a:cs typeface="ＭＳ Ｐゴシック" charset="0"/>
              </a:rPr>
              <a:t>26</a:t>
            </a:r>
            <a:r>
              <a:rPr lang="en-GB" sz="4000" b="1" dirty="0">
                <a:ea typeface="ＭＳ Ｐゴシック" charset="0"/>
                <a:cs typeface="ＭＳ Ｐゴシック" charset="0"/>
              </a:rPr>
              <a:t/>
            </a:r>
            <a:br>
              <a:rPr lang="en-GB" sz="4000" b="1" dirty="0">
                <a:ea typeface="ＭＳ Ｐゴシック" charset="0"/>
                <a:cs typeface="ＭＳ Ｐゴシック" charset="0"/>
              </a:rPr>
            </a:br>
            <a:r>
              <a:rPr lang="ru-RU" sz="4000" b="1" dirty="0" smtClean="0">
                <a:ea typeface="ＭＳ Ｐゴシック" charset="0"/>
                <a:cs typeface="ＭＳ Ｐゴシック" charset="0"/>
              </a:rPr>
              <a:t>Внеплановая информация</a:t>
            </a:r>
            <a:endParaRPr lang="en-GB" sz="40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0" indent="0">
              <a:buNone/>
            </a:pPr>
            <a:r>
              <a:rPr lang="en-GB" sz="2200" dirty="0" smtClean="0">
                <a:ea typeface="ＭＳ Ｐゴシック" pitchFamily="34" charset="-128"/>
              </a:rPr>
              <a:t> </a:t>
            </a:r>
            <a:r>
              <a:rPr lang="en-GB" sz="2000" dirty="0" smtClean="0">
                <a:ea typeface="ＭＳ Ｐゴシック" pitchFamily="34" charset="-128"/>
              </a:rPr>
              <a:t>1 - </a:t>
            </a:r>
            <a:r>
              <a:rPr lang="ru-RU" sz="2000" dirty="0" smtClean="0"/>
              <a:t>Сторона может в пределах норм своего внутригосударственного права </a:t>
            </a:r>
            <a:r>
              <a:rPr lang="ru-RU" sz="2000" b="1" u="sng" dirty="0" smtClean="0"/>
              <a:t>направить без предварительного запроса другой Стороне информацию</a:t>
            </a:r>
            <a:r>
              <a:rPr lang="ru-RU" sz="2000" dirty="0" smtClean="0"/>
              <a:t>, полученную в рамках своего собственного расследования, когда, по ее мнению, раскрытие такой информации могло бы помочь Стороне - получателю этой информации начать или провести расследование или судебное разбирательство в отношении уголовных преступлений, установленных в соответствии с положениями настоящей Конвенции, или могло бы повлечь за собой направление этой Стороной просьбы о сотрудничестве в соответствии с положениями настоящей главы</a:t>
            </a:r>
            <a:r>
              <a:rPr lang="en-GB" sz="2000" dirty="0" smtClean="0">
                <a:ea typeface="ＭＳ Ｐゴシック" pitchFamily="34" charset="-128"/>
              </a:rPr>
              <a:t>.</a:t>
            </a:r>
            <a:endParaRPr lang="pt-PT" sz="2000" dirty="0" smtClean="0">
              <a:ea typeface="ＭＳ Ｐゴシック" pitchFamily="34" charset="-128"/>
            </a:endParaRPr>
          </a:p>
          <a:p>
            <a:pPr marL="0" indent="0">
              <a:buNone/>
            </a:pPr>
            <a:r>
              <a:rPr lang="en-GB" sz="2000" dirty="0" smtClean="0">
                <a:ea typeface="ＭＳ Ｐゴシック" pitchFamily="34" charset="-128"/>
              </a:rPr>
              <a:t>2 - </a:t>
            </a:r>
            <a:r>
              <a:rPr lang="ru-RU" sz="2000" dirty="0" smtClean="0"/>
              <a:t>Прежде чем предоставить такую информацию, </a:t>
            </a:r>
            <a:r>
              <a:rPr lang="ru-RU" sz="2000" b="1" u="sng" dirty="0" smtClean="0"/>
              <a:t>предоставляющая Сторона может просить о соблюдении ее конфиденциальности или поставить определенные условия для ее использования</a:t>
            </a:r>
            <a:r>
              <a:rPr lang="ru-RU" sz="2000" dirty="0" smtClean="0"/>
              <a:t>. Если получающая Сторона не может выполнить такую просьбу, она уведомляет об этом предоставляющую Сторону, которая определяет затем, следует ли тем не менее предоставить такую информацию. Если получающая Сторона принимает информацию на указанных условиях, они носят для нее обязательный характер</a:t>
            </a:r>
            <a:r>
              <a:rPr lang="en-GB" sz="2200" dirty="0" smtClean="0">
                <a:ea typeface="ＭＳ Ｐゴシック" pitchFamily="34" charset="-128"/>
              </a:rPr>
              <a:t>.</a:t>
            </a:r>
            <a:endParaRPr lang="pt-PT" sz="2200" dirty="0" smtClean="0">
              <a:ea typeface="ＭＳ Ｐゴシック" pitchFamily="34" charset="-128"/>
            </a:endParaRPr>
          </a:p>
          <a:p>
            <a:pPr marL="0" indent="0">
              <a:buFont typeface="Arial" pitchFamily="34" charset="0"/>
              <a:buNone/>
            </a:pPr>
            <a:endParaRPr lang="pt-PT" sz="22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4000" b="1" dirty="0" smtClean="0"/>
              <a:t>Статья </a:t>
            </a:r>
            <a:r>
              <a:rPr lang="en-GB" sz="4000" b="1" dirty="0" smtClean="0">
                <a:ea typeface="ＭＳ Ｐゴシック" charset="0"/>
                <a:cs typeface="ＭＳ Ｐゴシック" charset="0"/>
              </a:rPr>
              <a:t>26</a:t>
            </a:r>
            <a:r>
              <a:rPr lang="en-GB" sz="4000" b="1" dirty="0">
                <a:ea typeface="ＭＳ Ｐゴシック" charset="0"/>
                <a:cs typeface="ＭＳ Ｐゴシック" charset="0"/>
              </a:rPr>
              <a:t/>
            </a:r>
            <a:br>
              <a:rPr lang="en-GB" sz="4000" b="1" dirty="0">
                <a:ea typeface="ＭＳ Ｐゴシック" charset="0"/>
                <a:cs typeface="ＭＳ Ｐゴシック" charset="0"/>
              </a:rPr>
            </a:br>
            <a:r>
              <a:rPr lang="ru-RU" sz="4000" b="1" dirty="0" smtClean="0"/>
              <a:t> Внеплановая информация</a:t>
            </a:r>
            <a:endParaRPr lang="en-GB" sz="40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287338" y="1609725"/>
            <a:ext cx="8682037" cy="4516438"/>
          </a:xfrm>
        </p:spPr>
        <p:txBody>
          <a:bodyPr/>
          <a:lstStyle/>
          <a:p>
            <a:pPr>
              <a:lnSpc>
                <a:spcPct val="80000"/>
              </a:lnSpc>
            </a:pPr>
            <a:r>
              <a:rPr lang="ru-RU" sz="2400" dirty="0" smtClean="0">
                <a:ea typeface="ＭＳ Ｐゴシック" pitchFamily="34" charset="-128"/>
              </a:rPr>
              <a:t>Определить глобальное измерение Интернета и международное измерение киберпреступности</a:t>
            </a:r>
            <a:endParaRPr lang="en-GB" sz="2400" dirty="0" smtClean="0">
              <a:ea typeface="ＭＳ Ｐゴシック" pitchFamily="34" charset="-128"/>
            </a:endParaRPr>
          </a:p>
          <a:p>
            <a:pPr>
              <a:lnSpc>
                <a:spcPct val="80000"/>
              </a:lnSpc>
            </a:pPr>
            <a:r>
              <a:rPr lang="ru-RU" sz="2400" dirty="0" smtClean="0">
                <a:ea typeface="ＭＳ Ｐゴシック" pitchFamily="34" charset="-128"/>
              </a:rPr>
              <a:t>Разъяснить важность международного сотрудничества и определить имеющиеся инструменты международного сотрудничества в сфере киберпреступности</a:t>
            </a:r>
            <a:endParaRPr lang="en-GB" sz="2400" dirty="0" smtClean="0">
              <a:ea typeface="ＭＳ Ｐゴシック" pitchFamily="34" charset="-128"/>
            </a:endParaRPr>
          </a:p>
          <a:p>
            <a:pPr>
              <a:lnSpc>
                <a:spcPct val="80000"/>
              </a:lnSpc>
            </a:pPr>
            <a:r>
              <a:rPr lang="ru-RU" sz="2400" dirty="0" smtClean="0">
                <a:ea typeface="ＭＳ Ｐゴシック" pitchFamily="34" charset="-128"/>
              </a:rPr>
              <a:t>Выявить необходимость в самых оперативных и эффективных каналах международного сотрудничества и имеющиеся инструменты, используемые подходы, сроки и эффективность</a:t>
            </a:r>
            <a:endParaRPr lang="en-GB" sz="2400" dirty="0" smtClean="0">
              <a:ea typeface="ＭＳ Ｐゴシック" pitchFamily="34" charset="-128"/>
            </a:endParaRPr>
          </a:p>
          <a:p>
            <a:pPr>
              <a:lnSpc>
                <a:spcPct val="80000"/>
              </a:lnSpc>
            </a:pPr>
            <a:r>
              <a:rPr lang="ru-RU" sz="2400" dirty="0" smtClean="0">
                <a:ea typeface="ＭＳ Ｐゴシック" pitchFamily="34" charset="-128"/>
              </a:rPr>
              <a:t>Описать усилия международных организаций по соблюдению новых условий международного сотрудничества</a:t>
            </a:r>
            <a:endParaRPr lang="en-GB" sz="2400" dirty="0" smtClean="0">
              <a:ea typeface="ＭＳ Ｐゴシック" pitchFamily="34" charset="-128"/>
            </a:endParaRPr>
          </a:p>
          <a:p>
            <a:pPr>
              <a:lnSpc>
                <a:spcPct val="80000"/>
              </a:lnSpc>
            </a:pPr>
            <a:r>
              <a:rPr lang="ru-RU" sz="2400" dirty="0" smtClean="0">
                <a:ea typeface="ＭＳ Ｐゴシック" pitchFamily="34" charset="-128"/>
              </a:rPr>
              <a:t>Обсудить Будапештскую конвенцию о киберпреступности – определить ее общие принципы, обеспечительные меры и сеть </a:t>
            </a:r>
            <a:r>
              <a:rPr lang="en-GB" sz="2400" dirty="0" smtClean="0">
                <a:ea typeface="ＭＳ Ｐゴシック" pitchFamily="34" charset="-128"/>
              </a:rPr>
              <a:t>24/7 </a:t>
            </a:r>
            <a:r>
              <a:rPr lang="ru-RU" sz="2400" dirty="0" smtClean="0">
                <a:ea typeface="ＭＳ Ｐゴシック" pitchFamily="34" charset="-128"/>
              </a:rPr>
              <a:t>для оперативного международного сотрудничества</a:t>
            </a:r>
            <a:endParaRPr lang="en-GB" sz="2400" dirty="0" smtClean="0">
              <a:ea typeface="ＭＳ Ｐゴシック" pitchFamily="34" charset="-128"/>
            </a:endParaRPr>
          </a:p>
          <a:p>
            <a:pPr eaLnBrk="1" hangingPunct="1">
              <a:lnSpc>
                <a:spcPct val="80000"/>
              </a:lnSpc>
              <a:buFont typeface="Wingdings" pitchFamily="2" charset="2"/>
              <a:buChar char="²"/>
            </a:pPr>
            <a:endParaRPr lang="en-GB" sz="2200" dirty="0" smtClean="0">
              <a:ea typeface="ＭＳ Ｐゴシック" pitchFamily="34" charset="-128"/>
            </a:endParaRPr>
          </a:p>
          <a:p>
            <a:pPr eaLnBrk="1" hangingPunct="1">
              <a:lnSpc>
                <a:spcPct val="80000"/>
              </a:lnSpc>
              <a:buFont typeface="Wingdings" pitchFamily="2" charset="2"/>
              <a:buChar char="²"/>
            </a:pPr>
            <a:endParaRPr lang="en-GB" sz="2200" dirty="0" smtClean="0">
              <a:ea typeface="ＭＳ Ｐゴシック" pitchFamily="34" charset="-128"/>
            </a:endParaRPr>
          </a:p>
        </p:txBody>
      </p:sp>
      <p:sp>
        <p:nvSpPr>
          <p:cNvPr id="4099"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Задачи сессии</a:t>
            </a:r>
            <a:endParaRPr lang="en-GB"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descr="Rectangle: Click to edit Master text styles&#10;Second level&#10;Third level&#10;Fourth level&#10;Fifth level"/>
          <p:cNvSpPr>
            <a:spLocks noGrp="1" noChangeArrowheads="1"/>
          </p:cNvSpPr>
          <p:nvPr>
            <p:ph type="body" idx="1"/>
          </p:nvPr>
        </p:nvSpPr>
        <p:spPr>
          <a:xfrm>
            <a:off x="457200" y="1225550"/>
            <a:ext cx="8229600" cy="5448300"/>
          </a:xfrm>
        </p:spPr>
        <p:txBody>
          <a:bodyPr/>
          <a:lstStyle/>
          <a:p>
            <a:pPr>
              <a:lnSpc>
                <a:spcPct val="90000"/>
              </a:lnSpc>
            </a:pPr>
            <a:r>
              <a:rPr lang="ru-RU" sz="2600" dirty="0" smtClean="0">
                <a:ea typeface="ＭＳ Ｐゴシック" pitchFamily="34" charset="-128"/>
              </a:rPr>
              <a:t>Неотложное обеспечение сохранности хранящихся компьютерных данных</a:t>
            </a:r>
            <a:endParaRPr lang="en-GB" sz="2600" dirty="0" smtClean="0">
              <a:ea typeface="ＭＳ Ｐゴシック" pitchFamily="34" charset="-128"/>
            </a:endParaRPr>
          </a:p>
          <a:p>
            <a:pPr>
              <a:lnSpc>
                <a:spcPct val="90000"/>
              </a:lnSpc>
            </a:pPr>
            <a:r>
              <a:rPr lang="ru-RU" sz="2600" dirty="0" smtClean="0">
                <a:ea typeface="ＭＳ Ｐゴシック" pitchFamily="34" charset="-128"/>
              </a:rPr>
              <a:t>Параллельные рамки  в отношении внутреннего предоставления</a:t>
            </a:r>
            <a:endParaRPr lang="en-GB" sz="2600" dirty="0" smtClean="0">
              <a:ea typeface="ＭＳ Ｐゴシック" pitchFamily="34" charset="-128"/>
            </a:endParaRPr>
          </a:p>
          <a:p>
            <a:pPr lvl="1">
              <a:lnSpc>
                <a:spcPct val="90000"/>
              </a:lnSpc>
            </a:pPr>
            <a:r>
              <a:rPr lang="ru-RU" sz="2000" dirty="0" smtClean="0">
                <a:ea typeface="ＭＳ Ｐゴシック" pitchFamily="34" charset="-128"/>
              </a:rPr>
              <a:t>это позволяет одной договаривающейся Стороне потребовать от другой Стороны неотложного обеспечения сохранности данных</a:t>
            </a:r>
            <a:endParaRPr lang="en-GB" sz="2000" dirty="0" smtClean="0">
              <a:ea typeface="ＭＳ Ｐゴシック" pitchFamily="34" charset="-128"/>
            </a:endParaRPr>
          </a:p>
          <a:p>
            <a:pPr lvl="1">
              <a:lnSpc>
                <a:spcPct val="90000"/>
              </a:lnSpc>
            </a:pPr>
            <a:r>
              <a:rPr lang="ru-RU" sz="2000" dirty="0" smtClean="0">
                <a:ea typeface="ＭＳ Ｐゴシック" pitchFamily="34" charset="-128"/>
              </a:rPr>
              <a:t>если в то же время выражается намерение направить официальный запрос на оказание помощи в поиске или выемке или об аналогичной мере</a:t>
            </a:r>
            <a:endParaRPr lang="en-GB" sz="2000" dirty="0" smtClean="0">
              <a:ea typeface="ＭＳ Ｐゴシック" pitchFamily="34" charset="-128"/>
            </a:endParaRPr>
          </a:p>
          <a:p>
            <a:pPr>
              <a:lnSpc>
                <a:spcPct val="90000"/>
              </a:lnSpc>
            </a:pPr>
            <a:r>
              <a:rPr lang="ru-RU" sz="2600" dirty="0" smtClean="0">
                <a:ea typeface="ＭＳ Ｐゴシック" pitchFamily="34" charset="-128"/>
              </a:rPr>
              <a:t>Запрашиваемая сторона должна действовать как необходимо, соблюдая должную оперативность, для сохранения запрашиваемых данных, в соответствии со своим национальным законодательством</a:t>
            </a:r>
            <a:endParaRPr lang="en-GB" sz="2600" dirty="0" smtClean="0">
              <a:ea typeface="ＭＳ Ｐゴシック" pitchFamily="34" charset="-128"/>
            </a:endParaRPr>
          </a:p>
          <a:p>
            <a:pPr>
              <a:lnSpc>
                <a:spcPct val="90000"/>
              </a:lnSpc>
            </a:pPr>
            <a:r>
              <a:rPr lang="ru-RU" sz="2600" dirty="0" smtClean="0">
                <a:ea typeface="ＭＳ Ｐゴシック" pitchFamily="34" charset="-128"/>
              </a:rPr>
              <a:t>Запрашивающая сторона не может требовать двойного преследования уголовного преступления как условия сохранения данных</a:t>
            </a:r>
            <a:endParaRPr lang="en-GB" sz="26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29</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descr="Rectangle: Click to edit Master text styles&#10;Second level&#10;Third level&#10;Fourth level&#10;Fifth level"/>
          <p:cNvSpPr>
            <a:spLocks noGrp="1" noChangeArrowheads="1"/>
          </p:cNvSpPr>
          <p:nvPr>
            <p:ph type="body" idx="1"/>
          </p:nvPr>
        </p:nvSpPr>
        <p:spPr>
          <a:xfrm>
            <a:off x="457200" y="1098550"/>
            <a:ext cx="8396288" cy="5251450"/>
          </a:xfrm>
        </p:spPr>
        <p:txBody>
          <a:bodyPr/>
          <a:lstStyle/>
          <a:p>
            <a:pPr>
              <a:lnSpc>
                <a:spcPct val="90000"/>
              </a:lnSpc>
            </a:pPr>
            <a:r>
              <a:rPr lang="ru-RU" sz="2400" dirty="0" smtClean="0">
                <a:ea typeface="ＭＳ Ｐゴシック" pitchFamily="34" charset="-128"/>
              </a:rPr>
              <a:t>Новый инструмент международного сотрудничества</a:t>
            </a:r>
            <a:endParaRPr lang="en-GB" sz="2400" dirty="0" smtClean="0">
              <a:ea typeface="ＭＳ Ｐゴシック" pitchFamily="34" charset="-128"/>
            </a:endParaRPr>
          </a:p>
          <a:p>
            <a:pPr>
              <a:lnSpc>
                <a:spcPct val="90000"/>
              </a:lnSpc>
            </a:pPr>
            <a:r>
              <a:rPr lang="ru-RU" sz="2400" dirty="0" smtClean="0">
                <a:ea typeface="ＭＳ Ｐゴシック" pitchFamily="34" charset="-128"/>
              </a:rPr>
              <a:t>Особый характер цифровой среды – необходимость сохранения того, что в течение короткого времени может быть полностью стерто</a:t>
            </a:r>
            <a:endParaRPr lang="en-GB" sz="2400" dirty="0" smtClean="0">
              <a:ea typeface="ＭＳ Ｐゴシック" pitchFamily="34" charset="-128"/>
            </a:endParaRPr>
          </a:p>
          <a:p>
            <a:pPr>
              <a:lnSpc>
                <a:spcPct val="90000"/>
              </a:lnSpc>
            </a:pPr>
            <a:r>
              <a:rPr lang="ru-RU" sz="2400" dirty="0" smtClean="0">
                <a:ea typeface="ＭＳ Ｐゴシック" pitchFamily="34" charset="-128"/>
              </a:rPr>
              <a:t>Только как мера сохранения, по неотложным основаниям и это не подразумевает автоматического раскрытия сохраненных данных</a:t>
            </a:r>
            <a:endParaRPr lang="en-GB" sz="2400" dirty="0" smtClean="0">
              <a:ea typeface="ＭＳ Ｐゴシック" pitchFamily="34" charset="-128"/>
            </a:endParaRPr>
          </a:p>
          <a:p>
            <a:pPr lvl="1">
              <a:lnSpc>
                <a:spcPct val="90000"/>
              </a:lnSpc>
            </a:pPr>
            <a:r>
              <a:rPr lang="ru-RU" sz="2000" dirty="0" smtClean="0">
                <a:ea typeface="ＭＳ Ｐゴシック" pitchFamily="34" charset="-128"/>
              </a:rPr>
              <a:t>В тех случаях, когда раскрытие разрешено, то должны быть жесткие нормы для этого, прежде всего, если это данные не просто данные о трафике</a:t>
            </a:r>
            <a:endParaRPr lang="en-GB" sz="2000" dirty="0" smtClean="0">
              <a:ea typeface="ＭＳ Ｐゴシック" pitchFamily="34" charset="-128"/>
            </a:endParaRPr>
          </a:p>
          <a:p>
            <a:pPr>
              <a:lnSpc>
                <a:spcPct val="90000"/>
              </a:lnSpc>
            </a:pPr>
            <a:r>
              <a:rPr lang="ru-RU" sz="2400" dirty="0" smtClean="0">
                <a:ea typeface="ＭＳ Ｐゴシック" pitchFamily="34" charset="-128"/>
              </a:rPr>
              <a:t>На практике можно осуществить оперативное сохранение данных, а затем можно предполагать, что нет условий для раскрытия этих данных запрашиваемой стороне</a:t>
            </a:r>
            <a:endParaRPr lang="en-GB" sz="24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29</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angle: Click to edit Master text styles&#10;Second level&#10;Third level&#10;Fourth level&#10;Fifth level"/>
          <p:cNvSpPr>
            <a:spLocks noGrp="1" noChangeArrowheads="1"/>
          </p:cNvSpPr>
          <p:nvPr>
            <p:ph type="body" idx="1"/>
          </p:nvPr>
        </p:nvSpPr>
        <p:spPr>
          <a:xfrm>
            <a:off x="838200" y="1620838"/>
            <a:ext cx="7772400" cy="4968875"/>
          </a:xfrm>
        </p:spPr>
        <p:txBody>
          <a:bodyPr/>
          <a:lstStyle/>
          <a:p>
            <a:pPr>
              <a:buFont typeface="Wingdings" pitchFamily="2" charset="2"/>
              <a:buNone/>
              <a:defRPr/>
            </a:pPr>
            <a:r>
              <a:rPr lang="en-GB" dirty="0" smtClean="0">
                <a:latin typeface="+mj-lt"/>
                <a:ea typeface="+mn-ea"/>
                <a:cs typeface="Times New Roman" pitchFamily="18" charset="0"/>
              </a:rPr>
              <a:t>1 - </a:t>
            </a:r>
            <a:r>
              <a:rPr lang="ru-RU" sz="2800" dirty="0" smtClean="0"/>
              <a:t>Любая Сторона может попросить другую Сторону </a:t>
            </a:r>
            <a:r>
              <a:rPr lang="ru-RU" sz="2800" b="1" u="sng" dirty="0" smtClean="0"/>
              <a:t>дать указание или сделать это иным образом, неотложно обеспечить сохранность данных, которые хранятся в компьютерной системе</a:t>
            </a:r>
            <a:r>
              <a:rPr lang="ru-RU" sz="2800" dirty="0" smtClean="0"/>
              <a:t>, расположенной на территории этой другой Стороны, и в отношении которых запрашивающая Сторона намеревается в рамках взаимной помощи направить просьбу об обыске или аналогичных обеспечивающих доступ действиях, о выемке или об аналогичном обеспечении сохранности или разглашении этих данных</a:t>
            </a:r>
            <a:r>
              <a:rPr lang="en-GB" dirty="0" smtClean="0">
                <a:latin typeface="+mj-lt"/>
                <a:ea typeface="+mn-ea"/>
                <a:cs typeface="Times New Roman" pitchFamily="18" charset="0"/>
              </a:rPr>
              <a:t>.</a:t>
            </a:r>
            <a:endParaRPr lang="en-GB" dirty="0">
              <a:latin typeface="+mj-lt"/>
              <a:ea typeface="+mn-ea"/>
              <a:cs typeface="Times New Roman" pitchFamily="18"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4000" b="1" dirty="0" smtClean="0">
                <a:ea typeface="ＭＳ Ｐゴシック" charset="0"/>
                <a:cs typeface="ＭＳ Ｐゴシック" charset="0"/>
              </a:rPr>
              <a:t>Статья </a:t>
            </a:r>
            <a:r>
              <a:rPr lang="en-GB" sz="4000" b="1" dirty="0" smtClean="0">
                <a:ea typeface="ＭＳ Ｐゴシック" charset="0"/>
                <a:cs typeface="ＭＳ Ｐゴシック" charset="0"/>
              </a:rPr>
              <a:t>29</a:t>
            </a:r>
            <a:r>
              <a:rPr lang="en-GB" sz="4000" b="1" dirty="0">
                <a:ea typeface="ＭＳ Ｐゴシック" charset="0"/>
                <a:cs typeface="ＭＳ Ｐゴシック" charset="0"/>
              </a:rPr>
              <a:t/>
            </a:r>
            <a:br>
              <a:rPr lang="en-GB" sz="4000" b="1" dirty="0">
                <a:ea typeface="ＭＳ Ｐゴシック" charset="0"/>
                <a:cs typeface="ＭＳ Ｐゴシック" charset="0"/>
              </a:rPr>
            </a:br>
            <a:r>
              <a:rPr lang="ru-RU" sz="3200" b="1" dirty="0" smtClean="0"/>
              <a:t> Неотложное обеспечение сохранности хранящихся компьютерных данных</a:t>
            </a:r>
            <a:endParaRPr lang="en-GB" sz="30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descr="Rectangle: Click to edit Master text styles&#10;Second level&#10;Third level&#10;Fourth level&#10;Fifth level"/>
          <p:cNvSpPr>
            <a:spLocks noGrp="1" noChangeArrowheads="1"/>
          </p:cNvSpPr>
          <p:nvPr>
            <p:ph type="body" idx="1"/>
          </p:nvPr>
        </p:nvSpPr>
        <p:spPr>
          <a:xfrm>
            <a:off x="457200" y="1404938"/>
            <a:ext cx="8229600" cy="4721225"/>
          </a:xfrm>
        </p:spPr>
        <p:txBody>
          <a:bodyPr/>
          <a:lstStyle/>
          <a:p>
            <a:pPr>
              <a:lnSpc>
                <a:spcPct val="90000"/>
              </a:lnSpc>
            </a:pPr>
            <a:r>
              <a:rPr lang="ru-RU" sz="3400" dirty="0" smtClean="0">
                <a:ea typeface="ＭＳ Ｐゴシック" pitchFamily="34" charset="-128"/>
              </a:rPr>
              <a:t>Раскрытие данных о потоках информации</a:t>
            </a:r>
            <a:endParaRPr lang="en-GB" sz="3400" dirty="0" smtClean="0">
              <a:ea typeface="ＭＳ Ｐゴシック" pitchFamily="34" charset="-128"/>
            </a:endParaRPr>
          </a:p>
          <a:p>
            <a:pPr>
              <a:lnSpc>
                <a:spcPct val="90000"/>
              </a:lnSpc>
            </a:pPr>
            <a:r>
              <a:rPr lang="ru-RU" sz="3400" dirty="0" smtClean="0">
                <a:ea typeface="ＭＳ Ｐゴシック" pitchFamily="34" charset="-128"/>
              </a:rPr>
              <a:t>Нет конкретных норм в отношении оперативного раскрытия</a:t>
            </a:r>
            <a:endParaRPr lang="en-GB" sz="3400" dirty="0" smtClean="0">
              <a:ea typeface="ＭＳ Ｐゴシック" pitchFamily="34" charset="-128"/>
            </a:endParaRPr>
          </a:p>
          <a:p>
            <a:pPr lvl="1">
              <a:lnSpc>
                <a:spcPct val="90000"/>
              </a:lnSpc>
            </a:pPr>
            <a:r>
              <a:rPr lang="ru-RU" sz="3000" dirty="0" smtClean="0">
                <a:ea typeface="ＭＳ Ｐゴシック" pitchFamily="34" charset="-128"/>
              </a:rPr>
              <a:t>Тогда, когда нет конкретных норм для оперативного раскрытия на внутреннем уровне, то это относится к главе о процессуальных нормах</a:t>
            </a:r>
            <a:endParaRPr lang="en-GB" sz="3000" dirty="0" smtClean="0">
              <a:ea typeface="ＭＳ Ｐゴシック" pitchFamily="34" charset="-128"/>
            </a:endParaRPr>
          </a:p>
          <a:p>
            <a:pPr lvl="1">
              <a:lnSpc>
                <a:spcPct val="90000"/>
              </a:lnSpc>
            </a:pPr>
            <a:r>
              <a:rPr lang="ru-RU" sz="3000" dirty="0" smtClean="0">
                <a:ea typeface="ＭＳ Ｐゴシック" pitchFamily="34" charset="-128"/>
              </a:rPr>
              <a:t>Процессуальные нормы, существующие на национальном уровне, могут использоваться на уровне международного сотрудничества</a:t>
            </a:r>
            <a:endParaRPr lang="en-GB" sz="30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4000" b="1" dirty="0" smtClean="0">
                <a:ea typeface="ＭＳ Ｐゴシック" charset="0"/>
                <a:cs typeface="ＭＳ Ｐゴシック" charset="0"/>
              </a:rPr>
              <a:t>Статья </a:t>
            </a:r>
            <a:r>
              <a:rPr lang="en-GB" sz="4000" b="1" dirty="0" smtClean="0">
                <a:ea typeface="ＭＳ Ｐゴシック" charset="0"/>
                <a:cs typeface="ＭＳ Ｐゴシック" charset="0"/>
              </a:rPr>
              <a:t>30</a:t>
            </a:r>
            <a:endParaRPr lang="en-GB" sz="40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ctangle: Click to edit Master text styles&#10;Second level&#10;Third level&#10;Fourth level&#10;Fifth level"/>
          <p:cNvSpPr>
            <a:spLocks noGrp="1" noChangeArrowheads="1"/>
          </p:cNvSpPr>
          <p:nvPr>
            <p:ph type="body" idx="1"/>
          </p:nvPr>
        </p:nvSpPr>
        <p:spPr>
          <a:xfrm>
            <a:off x="565150" y="1585913"/>
            <a:ext cx="8229600" cy="4540250"/>
          </a:xfrm>
        </p:spPr>
        <p:txBody>
          <a:bodyPr/>
          <a:lstStyle/>
          <a:p>
            <a:pPr algn="just">
              <a:buFont typeface="Wingdings" charset="0"/>
              <a:buNone/>
              <a:defRPr/>
            </a:pPr>
            <a:r>
              <a:rPr lang="en-GB" dirty="0">
                <a:ea typeface="ＭＳ Ｐゴシック" charset="0"/>
                <a:cs typeface="Times New Roman" charset="0"/>
              </a:rPr>
              <a:t>1.	</a:t>
            </a:r>
            <a:r>
              <a:rPr lang="ru-RU" sz="2800" dirty="0" smtClean="0"/>
              <a:t> Если в ходе предпринятого в соответствии со Статьей 29 исполнения просьбы об обеспечении сохранности данных о потоках в связи с конкретным сообщением запрашиваемая </a:t>
            </a:r>
            <a:r>
              <a:rPr lang="ru-RU" sz="2800" b="1" u="sng" dirty="0" smtClean="0"/>
              <a:t>Сторона установит, что поставщик услуг в другом государстве участвовал в передаче этого сообщения, она оперативно раскрывает запрашивающей Стороне достаточный объем данных о потоках, чтобы идентифицировать этого поставщика услуг и путь</a:t>
            </a:r>
            <a:r>
              <a:rPr lang="ru-RU" sz="2800" dirty="0" smtClean="0"/>
              <a:t>, по которому было передано это сообщение</a:t>
            </a:r>
            <a:r>
              <a:rPr lang="en-GB" sz="2800" dirty="0" smtClean="0">
                <a:ea typeface="ＭＳ Ｐゴシック" charset="0"/>
                <a:cs typeface="Times New Roman" charset="0"/>
              </a:rPr>
              <a:t>.</a:t>
            </a:r>
            <a:endParaRPr lang="en-GB" sz="2800" dirty="0">
              <a:ea typeface="ＭＳ Ｐゴシック" charset="0"/>
              <a:cs typeface="Times New Roman" charset="0"/>
            </a:endParaRPr>
          </a:p>
          <a:p>
            <a:pPr>
              <a:buFont typeface="Wingdings" charset="0"/>
              <a:buNone/>
              <a:defRPr/>
            </a:pPr>
            <a:endParaRPr lang="en-GB" sz="2800" dirty="0">
              <a:ea typeface="ＭＳ Ｐゴシック" charset="0"/>
              <a:cs typeface="ＭＳ Ｐゴシック"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4000" b="1" dirty="0" smtClean="0">
                <a:ea typeface="ＭＳ Ｐゴシック" charset="0"/>
                <a:cs typeface="ＭＳ Ｐゴシック" charset="0"/>
              </a:rPr>
              <a:t>Статья </a:t>
            </a:r>
            <a:r>
              <a:rPr lang="en-GB" sz="4000" b="1" dirty="0" smtClean="0">
                <a:ea typeface="ＭＳ Ｐゴシック" charset="0"/>
                <a:cs typeface="ＭＳ Ｐゴシック" charset="0"/>
              </a:rPr>
              <a:t>30</a:t>
            </a:r>
            <a:r>
              <a:rPr lang="en-GB" sz="4000" b="1" dirty="0">
                <a:ea typeface="ＭＳ Ｐゴシック" charset="0"/>
                <a:cs typeface="ＭＳ Ｐゴシック" charset="0"/>
              </a:rPr>
              <a:t/>
            </a:r>
            <a:br>
              <a:rPr lang="en-GB" sz="4000" b="1" dirty="0">
                <a:ea typeface="ＭＳ Ｐゴシック" charset="0"/>
                <a:cs typeface="ＭＳ Ｐゴシック" charset="0"/>
              </a:rPr>
            </a:br>
            <a:r>
              <a:rPr lang="ru-RU" sz="3200" b="1" dirty="0" smtClean="0"/>
              <a:t> Неотложное раскрытие сохраненных данных о потоках информации</a:t>
            </a:r>
            <a:endParaRPr lang="en-GB" sz="30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Marcador de Posição de Conteúdo 2"/>
          <p:cNvSpPr>
            <a:spLocks noGrp="1"/>
          </p:cNvSpPr>
          <p:nvPr>
            <p:ph idx="1"/>
          </p:nvPr>
        </p:nvSpPr>
        <p:spPr>
          <a:xfrm>
            <a:off x="457200" y="1277938"/>
            <a:ext cx="8229600" cy="5580062"/>
          </a:xfrm>
        </p:spPr>
        <p:txBody>
          <a:bodyPr/>
          <a:lstStyle/>
          <a:p>
            <a:pPr marL="0" indent="0">
              <a:buFont typeface="Arial" pitchFamily="34" charset="0"/>
              <a:buNone/>
            </a:pPr>
            <a:r>
              <a:rPr lang="ru-RU" b="1" dirty="0" smtClean="0">
                <a:ea typeface="ＭＳ Ｐゴシック" pitchFamily="34" charset="-128"/>
              </a:rPr>
              <a:t>Взаимная помощь в отношении доступа к хранящимся электронным данным</a:t>
            </a:r>
            <a:endParaRPr lang="pt-PT" dirty="0" smtClean="0">
              <a:ea typeface="ＭＳ Ｐゴシック" pitchFamily="34" charset="-128"/>
            </a:endParaRPr>
          </a:p>
          <a:p>
            <a:pPr marL="0" indent="0"/>
            <a:r>
              <a:rPr lang="ru-RU" dirty="0" smtClean="0">
                <a:ea typeface="ＭＳ Ｐゴシック" pitchFamily="34" charset="-128"/>
              </a:rPr>
              <a:t>Запрос к другому государству произвести обыск или выемку (и раскрытие) данных, хранящихся с помощью компьютерной системы</a:t>
            </a:r>
            <a:endParaRPr lang="en-GB" dirty="0" smtClean="0">
              <a:ea typeface="ＭＳ Ｐゴシック" pitchFamily="34" charset="-128"/>
            </a:endParaRPr>
          </a:p>
          <a:p>
            <a:pPr marL="630238" lvl="1" indent="-269875"/>
            <a:r>
              <a:rPr lang="en-GB" dirty="0" smtClean="0">
                <a:ea typeface="ＭＳ Ｐゴシック" pitchFamily="34" charset="-128"/>
              </a:rPr>
              <a:t> </a:t>
            </a:r>
            <a:r>
              <a:rPr lang="ru-RU" dirty="0" smtClean="0">
                <a:ea typeface="ＭＳ Ｐゴシック" pitchFamily="34" charset="-128"/>
              </a:rPr>
              <a:t>Расположено на территории запрашиваемого государства</a:t>
            </a:r>
            <a:endParaRPr lang="en-GB" dirty="0" smtClean="0">
              <a:ea typeface="ＭＳ Ｐゴシック" pitchFamily="34" charset="-128"/>
            </a:endParaRPr>
          </a:p>
          <a:p>
            <a:pPr marL="630238" lvl="1" indent="-269875"/>
            <a:r>
              <a:rPr lang="ru-RU" dirty="0" smtClean="0">
                <a:ea typeface="ＭＳ Ｐゴシック" pitchFamily="34" charset="-128"/>
              </a:rPr>
              <a:t> Включая данные, которые были сохранены в соответствии со статьей </a:t>
            </a:r>
            <a:r>
              <a:rPr lang="en-GB" dirty="0" smtClean="0">
                <a:ea typeface="ＭＳ Ｐゴシック" pitchFamily="34" charset="-128"/>
              </a:rPr>
              <a:t>29</a:t>
            </a:r>
            <a:endParaRPr lang="pt-PT" dirty="0" smtClean="0">
              <a:ea typeface="ＭＳ Ｐゴシック" pitchFamily="34" charset="-128"/>
            </a:endParaRPr>
          </a:p>
          <a:p>
            <a:pPr marL="0" indent="0"/>
            <a:endParaRPr lang="en-GB"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31</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angle: Click to edit Master text styles&#10;Second level&#10;Third level&#10;Fourth level&#10;Fifth level"/>
          <p:cNvSpPr>
            <a:spLocks noGrp="1" noChangeArrowheads="1"/>
          </p:cNvSpPr>
          <p:nvPr>
            <p:ph type="body" idx="1"/>
          </p:nvPr>
        </p:nvSpPr>
        <p:spPr>
          <a:xfrm>
            <a:off x="457200" y="1549400"/>
            <a:ext cx="8362950" cy="4638675"/>
          </a:xfrm>
        </p:spPr>
        <p:txBody>
          <a:bodyPr/>
          <a:lstStyle/>
          <a:p>
            <a:pPr marL="0" indent="0">
              <a:lnSpc>
                <a:spcPct val="90000"/>
              </a:lnSpc>
              <a:buFont typeface="Wingdings" pitchFamily="2" charset="2"/>
              <a:buAutoNum type="arabicPeriod"/>
            </a:pPr>
            <a:r>
              <a:rPr lang="ru-RU" sz="2400" dirty="0" smtClean="0">
                <a:ea typeface="ＭＳ Ｐゴシック" pitchFamily="34" charset="-128"/>
              </a:rPr>
              <a:t> </a:t>
            </a:r>
            <a:r>
              <a:rPr lang="ru-RU" sz="2400" dirty="0" smtClean="0"/>
              <a:t>Сторона может попросить другую Сторону </a:t>
            </a:r>
            <a:r>
              <a:rPr lang="ru-RU" sz="2400" b="1" u="sng" dirty="0" smtClean="0"/>
              <a:t>произвести обыск или аналогичные обеспечивающие доступ действия, выемку или аналогичное обеспечение сохранности и раскрытие данных хранящихся с помощью компьютерной системы</a:t>
            </a:r>
            <a:r>
              <a:rPr lang="ru-RU" sz="2400" dirty="0" smtClean="0"/>
              <a:t>, которая находится на территории запрашиваемой Стороны, в том числе данных, сохраненных в соответствии со Статьей 29</a:t>
            </a:r>
            <a:endParaRPr lang="en-GB" sz="2400" dirty="0" smtClean="0">
              <a:ea typeface="ＭＳ Ｐゴシック" pitchFamily="34" charset="-128"/>
            </a:endParaRPr>
          </a:p>
          <a:p>
            <a:pPr marL="0" indent="0">
              <a:lnSpc>
                <a:spcPct val="90000"/>
              </a:lnSpc>
              <a:buFont typeface="Wingdings" pitchFamily="2" charset="2"/>
              <a:buAutoNum type="arabicPeriod"/>
            </a:pPr>
            <a:r>
              <a:rPr lang="en-GB" sz="2400" dirty="0" smtClean="0">
                <a:ea typeface="ＭＳ Ｐゴシック" pitchFamily="34" charset="-128"/>
              </a:rPr>
              <a:t>(…)</a:t>
            </a:r>
          </a:p>
          <a:p>
            <a:pPr marL="0" indent="0">
              <a:lnSpc>
                <a:spcPct val="90000"/>
              </a:lnSpc>
              <a:buFont typeface="Wingdings" pitchFamily="2" charset="2"/>
              <a:buAutoNum type="arabicPeriod"/>
            </a:pPr>
            <a:r>
              <a:rPr lang="ru-RU" sz="2400" dirty="0" smtClean="0"/>
              <a:t>Ответ на просьбу дается оперативно, если </a:t>
            </a:r>
            <a:r>
              <a:rPr lang="en-GB" sz="2400" dirty="0" smtClean="0">
                <a:ea typeface="ＭＳ Ｐゴシック" pitchFamily="34" charset="-128"/>
              </a:rPr>
              <a:t>:</a:t>
            </a:r>
          </a:p>
          <a:p>
            <a:pPr marL="990600" lvl="1" indent="-533400" algn="just">
              <a:lnSpc>
                <a:spcPct val="90000"/>
              </a:lnSpc>
              <a:buFont typeface="Wingdings" pitchFamily="2" charset="2"/>
              <a:buNone/>
            </a:pPr>
            <a:r>
              <a:rPr lang="en-GB" sz="2400" dirty="0" smtClean="0">
                <a:ea typeface="ＭＳ Ｐゴシック" pitchFamily="34" charset="-128"/>
              </a:rPr>
              <a:t>(a)	</a:t>
            </a:r>
            <a:r>
              <a:rPr lang="ru-RU" sz="2400" dirty="0" smtClean="0"/>
              <a:t> есть основания полагать, что соответствующие данные особо уязвимы для потери или изменения</a:t>
            </a:r>
            <a:r>
              <a:rPr lang="en-GB" sz="2400" dirty="0" smtClean="0">
                <a:ea typeface="ＭＳ Ｐゴシック" pitchFamily="34" charset="-128"/>
              </a:rPr>
              <a:t>; </a:t>
            </a:r>
            <a:r>
              <a:rPr lang="ru-RU" sz="2400" dirty="0" smtClean="0">
                <a:ea typeface="ＭＳ Ｐゴシック" pitchFamily="34" charset="-128"/>
              </a:rPr>
              <a:t>или</a:t>
            </a:r>
            <a:endParaRPr lang="en-GB" sz="2400" dirty="0" smtClean="0">
              <a:ea typeface="ＭＳ Ｐゴシック" pitchFamily="34" charset="-128"/>
            </a:endParaRPr>
          </a:p>
          <a:p>
            <a:pPr marL="990600" lvl="1" indent="-533400">
              <a:lnSpc>
                <a:spcPct val="90000"/>
              </a:lnSpc>
              <a:buFont typeface="Wingdings" pitchFamily="2" charset="2"/>
              <a:buNone/>
            </a:pPr>
            <a:r>
              <a:rPr lang="en-GB" sz="2400" dirty="0" smtClean="0">
                <a:ea typeface="ＭＳ Ｐゴシック" pitchFamily="34" charset="-128"/>
              </a:rPr>
              <a:t>(b)	</a:t>
            </a:r>
            <a:r>
              <a:rPr lang="ru-RU" sz="2400" dirty="0" smtClean="0"/>
              <a:t> документы, договоренности и законы, упомянутые в пункте 2, предусматривают иное оперативное сотрудничество</a:t>
            </a:r>
            <a:r>
              <a:rPr lang="en-GB" sz="2600" dirty="0" smtClean="0">
                <a:ea typeface="ＭＳ Ｐゴシック" pitchFamily="34" charset="-128"/>
              </a:rPr>
              <a:t>.</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3600" b="1" dirty="0" smtClean="0">
                <a:ea typeface="ＭＳ Ｐゴシック" charset="0"/>
                <a:cs typeface="ＭＳ Ｐゴシック" charset="0"/>
              </a:rPr>
              <a:t>Статья</a:t>
            </a:r>
            <a:r>
              <a:rPr lang="en-GB" sz="3600" b="1" dirty="0" smtClean="0">
                <a:ea typeface="ＭＳ Ｐゴシック" charset="0"/>
                <a:cs typeface="ＭＳ Ｐゴシック" charset="0"/>
              </a:rPr>
              <a:t> </a:t>
            </a:r>
            <a:r>
              <a:rPr lang="en-GB" sz="3600" b="1" dirty="0">
                <a:ea typeface="ＭＳ Ｐゴシック" charset="0"/>
                <a:cs typeface="ＭＳ Ｐゴシック" charset="0"/>
              </a:rPr>
              <a:t>31 - </a:t>
            </a:r>
            <a:r>
              <a:rPr lang="ru-RU" sz="3600" b="1" dirty="0" smtClean="0"/>
              <a:t>Взаимная помощь в отношении доступа к хранящимся электронным данным</a:t>
            </a:r>
            <a:endParaRPr lang="en-GB" sz="36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descr="Rectangle: Click to edit Master text styles&#10;Second level&#10;Third level&#10;Fourth level&#10;Fifth level"/>
          <p:cNvSpPr>
            <a:spLocks noGrp="1" noChangeArrowheads="1"/>
          </p:cNvSpPr>
          <p:nvPr>
            <p:ph type="body" idx="1"/>
          </p:nvPr>
        </p:nvSpPr>
        <p:spPr/>
        <p:txBody>
          <a:bodyPr/>
          <a:lstStyle/>
          <a:p>
            <a:pPr>
              <a:lnSpc>
                <a:spcPct val="80000"/>
              </a:lnSpc>
            </a:pPr>
            <a:r>
              <a:rPr lang="ru-RU" sz="3000" dirty="0" smtClean="0">
                <a:ea typeface="ＭＳ Ｐゴシック" pitchFamily="34" charset="-128"/>
              </a:rPr>
              <a:t>Возможность для правоохранительных органов из одной Стороны получить доказательства, хранящиеся в компьютере, физически расположенном на территории другой Стороны</a:t>
            </a:r>
            <a:endParaRPr lang="en-GB" sz="3000" dirty="0" smtClean="0">
              <a:ea typeface="ＭＳ Ｐゴシック" pitchFamily="34" charset="-128"/>
            </a:endParaRPr>
          </a:p>
          <a:p>
            <a:pPr>
              <a:lnSpc>
                <a:spcPct val="80000"/>
              </a:lnSpc>
            </a:pPr>
            <a:r>
              <a:rPr lang="ru-RU" sz="3000" dirty="0" smtClean="0">
                <a:ea typeface="ＭＳ Ｐゴシック" pitchFamily="34" charset="-128"/>
              </a:rPr>
              <a:t>Без какого-либо запроса о международном сотрудничестве</a:t>
            </a:r>
            <a:endParaRPr lang="en-GB" sz="3000" dirty="0" smtClean="0">
              <a:ea typeface="ＭＳ Ｐゴシック" pitchFamily="34" charset="-128"/>
            </a:endParaRPr>
          </a:p>
          <a:p>
            <a:pPr lvl="1">
              <a:lnSpc>
                <a:spcPct val="80000"/>
              </a:lnSpc>
            </a:pPr>
            <a:r>
              <a:rPr lang="ru-RU" sz="2600" dirty="0" smtClean="0">
                <a:ea typeface="ＭＳ Ｐゴシック" pitchFamily="34" charset="-128"/>
              </a:rPr>
              <a:t>если во время конкретного расследования сотрудникам необходимо получить информацию из открытого источника с компьютера, расположенного в иностранном государстве, или компьютера, доступ к которому разрешен имеющим на это законное право лицам</a:t>
            </a:r>
            <a:endParaRPr lang="en-GB" sz="26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32</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Posição de Conteúdo 2"/>
          <p:cNvSpPr>
            <a:spLocks noGrp="1"/>
          </p:cNvSpPr>
          <p:nvPr>
            <p:ph idx="1"/>
          </p:nvPr>
        </p:nvSpPr>
        <p:spPr>
          <a:xfrm>
            <a:off x="457200" y="1828800"/>
            <a:ext cx="8229600" cy="4538663"/>
          </a:xfrm>
        </p:spPr>
        <p:txBody>
          <a:bodyPr/>
          <a:lstStyle/>
          <a:p>
            <a:pPr marL="0" indent="0">
              <a:buNone/>
            </a:pPr>
            <a:r>
              <a:rPr lang="ru-RU" sz="2400" dirty="0" smtClean="0"/>
              <a:t>Сторона может без согласия другой Стороны</a:t>
            </a:r>
            <a:r>
              <a:rPr lang="en-GB" sz="2400" dirty="0" smtClean="0">
                <a:ea typeface="ＭＳ Ｐゴシック" pitchFamily="34" charset="-128"/>
              </a:rPr>
              <a:t>:</a:t>
            </a:r>
          </a:p>
          <a:p>
            <a:pPr marL="0" indent="0">
              <a:buFont typeface="Arial" pitchFamily="34" charset="0"/>
              <a:buAutoNum type="alphaLcParenR"/>
            </a:pPr>
            <a:r>
              <a:rPr lang="en-GB" sz="2400" dirty="0" smtClean="0">
                <a:ea typeface="ＭＳ Ｐゴシック" pitchFamily="34" charset="-128"/>
              </a:rPr>
              <a:t>- </a:t>
            </a:r>
            <a:r>
              <a:rPr lang="ru-RU" sz="2400" b="1" u="sng" dirty="0" smtClean="0"/>
              <a:t>получать доступ к общедоступным (открытому источнику) компьютерным данным</a:t>
            </a:r>
            <a:r>
              <a:rPr lang="ru-RU" sz="2400" dirty="0" smtClean="0"/>
              <a:t> независимо от их географического местоположения</a:t>
            </a:r>
            <a:r>
              <a:rPr lang="en-GB" sz="2400" dirty="0" smtClean="0">
                <a:ea typeface="ＭＳ Ｐゴシック" pitchFamily="34" charset="-128"/>
              </a:rPr>
              <a:t>; </a:t>
            </a:r>
            <a:r>
              <a:rPr lang="ru-RU" sz="2400" dirty="0" smtClean="0">
                <a:ea typeface="ＭＳ Ｐゴシック" pitchFamily="34" charset="-128"/>
              </a:rPr>
              <a:t>или</a:t>
            </a:r>
            <a:endParaRPr lang="pt-PT" sz="2400" dirty="0" smtClean="0">
              <a:ea typeface="ＭＳ Ｐゴシック" pitchFamily="34" charset="-128"/>
            </a:endParaRPr>
          </a:p>
          <a:p>
            <a:pPr marL="0" indent="0">
              <a:buNone/>
            </a:pPr>
            <a:r>
              <a:rPr lang="en-GB" sz="2400" dirty="0" smtClean="0">
                <a:ea typeface="ＭＳ Ｐゴシック" pitchFamily="34" charset="-128"/>
              </a:rPr>
              <a:t>b) - </a:t>
            </a:r>
            <a:r>
              <a:rPr lang="ru-RU" sz="2400" b="1" u="sng" dirty="0" smtClean="0"/>
              <a:t>получать через компьютерную систему на своей территории доступ к хранящимся на территории другой Стороны компьютерным данным</a:t>
            </a:r>
            <a:r>
              <a:rPr lang="ru-RU" sz="2400" dirty="0" smtClean="0"/>
              <a:t> или получать их, если эта Сторона имеет </a:t>
            </a:r>
            <a:r>
              <a:rPr lang="ru-RU" sz="2400" b="1" u="sng" dirty="0" smtClean="0"/>
              <a:t>законное и добровольное согласие</a:t>
            </a:r>
            <a:r>
              <a:rPr lang="ru-RU" sz="2400" dirty="0" smtClean="0"/>
              <a:t> лица, которое имеет законные полномочия раскрывать эти данные этой Стороне через такую компьютерную систему</a:t>
            </a:r>
            <a:r>
              <a:rPr lang="en-GB" sz="2400" dirty="0" smtClean="0">
                <a:ea typeface="ＭＳ Ｐゴシック" pitchFamily="34" charset="-128"/>
              </a:rPr>
              <a:t>.</a:t>
            </a:r>
            <a:endParaRPr lang="pt-PT" sz="2400" dirty="0" smtClean="0">
              <a:ea typeface="ＭＳ Ｐゴシック" pitchFamily="34" charset="-128"/>
            </a:endParaRPr>
          </a:p>
          <a:p>
            <a:pPr marL="0" indent="0"/>
            <a:endParaRPr lang="pt-PT" sz="3600" dirty="0" smtClean="0">
              <a:ea typeface="ＭＳ Ｐゴシック" pitchFamily="34" charset="-128"/>
            </a:endParaRPr>
          </a:p>
        </p:txBody>
      </p:sp>
      <p:sp>
        <p:nvSpPr>
          <p:cNvPr id="3" name="Title 1"/>
          <p:cNvSpPr>
            <a:spLocks noGrp="1"/>
          </p:cNvSpPr>
          <p:nvPr>
            <p:ph type="title"/>
          </p:nvPr>
        </p:nvSpPr>
        <p:spPr>
          <a:xfrm>
            <a:off x="457200" y="274638"/>
            <a:ext cx="8229600" cy="1346200"/>
          </a:xfrm>
        </p:spPr>
        <p:txBody>
          <a:bodyPr/>
          <a:lstStyle/>
          <a:p>
            <a:pPr>
              <a:lnSpc>
                <a:spcPct val="90000"/>
              </a:lnSpc>
              <a:defRPr/>
            </a:pPr>
            <a:r>
              <a:rPr lang="ru-RU" sz="3200" b="1" dirty="0" smtClean="0">
                <a:ea typeface="ＭＳ Ｐゴシック" pitchFamily="34" charset="-128"/>
              </a:rPr>
              <a:t>Статья </a:t>
            </a:r>
            <a:r>
              <a:rPr lang="en-GB" sz="3200" b="1" dirty="0" smtClean="0">
                <a:ea typeface="ＭＳ Ｐゴシック" pitchFamily="34" charset="-128"/>
              </a:rPr>
              <a:t>3</a:t>
            </a:r>
            <a:r>
              <a:rPr lang="ru-RU" sz="3200" b="1" dirty="0" smtClean="0">
                <a:ea typeface="ＭＳ Ｐゴシック" pitchFamily="34" charset="-128"/>
              </a:rPr>
              <a:t>2</a:t>
            </a:r>
            <a:r>
              <a:rPr lang="en-GB" sz="3200" b="1" dirty="0" smtClean="0">
                <a:ea typeface="ＭＳ Ｐゴシック" pitchFamily="34" charset="-128"/>
              </a:rPr>
              <a:t> – </a:t>
            </a:r>
            <a:r>
              <a:rPr lang="ru-RU" sz="3200" b="1" dirty="0" smtClean="0"/>
              <a:t>Трансграничный доступ к хранящимся компьютерным данным с соответствующего согласия или к общедоступным данным</a:t>
            </a:r>
            <a:endParaRPr lang="en-GB" sz="3200" b="1" dirty="0" smtClean="0">
              <a:effectLst>
                <a:outerShdw blurRad="38100" dist="38100" dir="2700000" algn="tl">
                  <a:srgbClr val="C0C0C0"/>
                </a:outerShdw>
              </a:effectLst>
              <a:ea typeface="ＭＳ Ｐゴシック" pitchFamily="34" charset="-12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descr="Rectangle: Click to edit Master text styles&#10;Second level&#10;Third level&#10;Fourth level&#10;Fifth level"/>
          <p:cNvSpPr>
            <a:spLocks noGrp="1" noChangeArrowheads="1"/>
          </p:cNvSpPr>
          <p:nvPr>
            <p:ph type="body" idx="1"/>
          </p:nvPr>
        </p:nvSpPr>
        <p:spPr>
          <a:xfrm>
            <a:off x="838200" y="1566863"/>
            <a:ext cx="7772400" cy="4941887"/>
          </a:xfrm>
        </p:spPr>
        <p:txBody>
          <a:bodyPr/>
          <a:lstStyle/>
          <a:p>
            <a:pPr marL="269875" indent="-269875">
              <a:lnSpc>
                <a:spcPct val="80000"/>
              </a:lnSpc>
            </a:pPr>
            <a:r>
              <a:rPr lang="ru-RU" dirty="0" smtClean="0">
                <a:ea typeface="ＭＳ Ｐゴシック" pitchFamily="34" charset="-128"/>
              </a:rPr>
              <a:t>Взаимная правовая помощь по сбору данных о потоках в режиме реального времени</a:t>
            </a:r>
            <a:endParaRPr lang="en-GB" dirty="0" smtClean="0">
              <a:ea typeface="ＭＳ Ｐゴシック" pitchFamily="34" charset="-128"/>
            </a:endParaRPr>
          </a:p>
          <a:p>
            <a:pPr marL="269875" indent="-269875">
              <a:lnSpc>
                <a:spcPct val="80000"/>
              </a:lnSpc>
            </a:pPr>
            <a:r>
              <a:rPr lang="ru-RU" dirty="0" smtClean="0">
                <a:ea typeface="ＭＳ Ｐゴシック" pitchFamily="34" charset="-128"/>
              </a:rPr>
              <a:t>Помощь регламентируется условиями и процедурами, предусмотренными внутригосударственным правом</a:t>
            </a:r>
            <a:endParaRPr lang="en-GB" dirty="0" smtClean="0">
              <a:ea typeface="ＭＳ Ｐゴシック" pitchFamily="34" charset="-128"/>
            </a:endParaRPr>
          </a:p>
          <a:p>
            <a:pPr marL="269875" indent="-269875">
              <a:lnSpc>
                <a:spcPct val="80000"/>
              </a:lnSpc>
            </a:pPr>
            <a:r>
              <a:rPr lang="ru-RU" dirty="0" smtClean="0">
                <a:ea typeface="ＭＳ Ｐゴシック" pitchFamily="34" charset="-128"/>
              </a:rPr>
              <a:t>Каждая Сторона оказывает помощь по крайней мере в отношении тех уголовных преступлений, для которых во внутригосударственном праве мог бы предусматриваться сбор данных о потоках в режиме реального времени</a:t>
            </a:r>
            <a:endParaRPr lang="en-GB"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33</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defRPr/>
            </a:pPr>
            <a:r>
              <a:rPr lang="ru-RU" sz="3600" b="1" dirty="0" smtClean="0">
                <a:ea typeface="ＭＳ Ｐゴシック" charset="0"/>
                <a:cs typeface="ＭＳ Ｐゴシック" charset="0"/>
              </a:rPr>
              <a:t>Часть один</a:t>
            </a:r>
            <a:r>
              <a:rPr lang="en-GB" sz="3600" b="1" dirty="0">
                <a:ea typeface="ＭＳ Ｐゴシック" charset="0"/>
                <a:cs typeface="ＭＳ Ｐゴシック" charset="0"/>
              </a:rPr>
              <a:t/>
            </a:r>
            <a:br>
              <a:rPr lang="en-GB" sz="3600" b="1" dirty="0">
                <a:ea typeface="ＭＳ Ｐゴシック" charset="0"/>
                <a:cs typeface="ＭＳ Ｐゴシック" charset="0"/>
              </a:rPr>
            </a:br>
            <a:r>
              <a:rPr lang="ru-RU" sz="3600" b="1" dirty="0" smtClean="0">
                <a:ea typeface="ＭＳ Ｐゴシック" charset="0"/>
                <a:cs typeface="ＭＳ Ｐゴシック" charset="0"/>
              </a:rPr>
              <a:t>Международное измерение киберпреступности</a:t>
            </a:r>
            <a:endParaRPr lang="en-GB" sz="3600" dirty="0">
              <a:ea typeface="ＭＳ Ｐゴシック" charset="0"/>
              <a:cs typeface="ＭＳ Ｐゴシック" charset="0"/>
            </a:endParaRPr>
          </a:p>
        </p:txBody>
      </p:sp>
      <p:pic>
        <p:nvPicPr>
          <p:cNvPr id="5123"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descr="Rectangle: Click to edit Master text styles&#10;Second level&#10;Third level&#10;Fourth level&#10;Fifth level"/>
          <p:cNvSpPr>
            <a:spLocks noGrp="1" noChangeArrowheads="1"/>
          </p:cNvSpPr>
          <p:nvPr>
            <p:ph type="body" idx="1"/>
          </p:nvPr>
        </p:nvSpPr>
        <p:spPr>
          <a:xfrm>
            <a:off x="838200" y="1485900"/>
            <a:ext cx="7772400" cy="4846638"/>
          </a:xfrm>
        </p:spPr>
        <p:txBody>
          <a:bodyPr/>
          <a:lstStyle/>
          <a:p>
            <a:pPr marL="0" indent="0" algn="just">
              <a:lnSpc>
                <a:spcPct val="80000"/>
              </a:lnSpc>
              <a:buFont typeface="Wingdings" pitchFamily="2" charset="2"/>
              <a:buAutoNum type="arabicPeriod"/>
              <a:defRPr/>
            </a:pPr>
            <a:r>
              <a:rPr lang="ru-RU" sz="2800" dirty="0" smtClean="0">
                <a:ea typeface="ＭＳ Ｐゴシック" pitchFamily="34" charset="-128"/>
              </a:rPr>
              <a:t> </a:t>
            </a:r>
            <a:r>
              <a:rPr lang="ru-RU" sz="2800" dirty="0" smtClean="0"/>
              <a:t>Стороны оказывают взаимную правовую помощь друг другу в сборе данных о потоках информации в режиме реального времени, имеющих отношение к конкретным сообщениям на их территории с помощью компьютерной системы. При соблюдении параграфа 2 оказание такой помощи регламентируется </a:t>
            </a:r>
            <a:r>
              <a:rPr lang="ru-RU" sz="2800" b="1" u="sng" dirty="0" smtClean="0"/>
              <a:t>условиями и процедурами, предусмотренными внутригосударственным правом</a:t>
            </a:r>
            <a:r>
              <a:rPr lang="en-GB" sz="2800" dirty="0" smtClean="0">
                <a:ea typeface="ＭＳ Ｐゴシック" pitchFamily="34" charset="-128"/>
              </a:rPr>
              <a:t>.</a:t>
            </a:r>
          </a:p>
          <a:p>
            <a:pPr marL="0" indent="0" algn="just">
              <a:lnSpc>
                <a:spcPct val="80000"/>
              </a:lnSpc>
              <a:buFont typeface="Wingdings" pitchFamily="2" charset="2"/>
              <a:buAutoNum type="arabicPeriod"/>
              <a:defRPr/>
            </a:pPr>
            <a:endParaRPr lang="en-GB" sz="2800" dirty="0" smtClean="0">
              <a:ea typeface="ＭＳ Ｐゴシック" pitchFamily="34" charset="-128"/>
            </a:endParaRPr>
          </a:p>
          <a:p>
            <a:pPr marL="0" indent="0" algn="just">
              <a:lnSpc>
                <a:spcPct val="80000"/>
              </a:lnSpc>
              <a:buFont typeface="Wingdings" pitchFamily="2" charset="2"/>
              <a:buAutoNum type="arabicPeriod"/>
              <a:defRPr/>
            </a:pPr>
            <a:r>
              <a:rPr lang="ru-RU" sz="2800" dirty="0" smtClean="0">
                <a:ea typeface="ＭＳ Ｐゴシック" pitchFamily="34" charset="-128"/>
              </a:rPr>
              <a:t> </a:t>
            </a:r>
            <a:r>
              <a:rPr lang="ru-RU" sz="2800" dirty="0" smtClean="0"/>
              <a:t>Каждая Сторона </a:t>
            </a:r>
            <a:r>
              <a:rPr lang="ru-RU" sz="2800" b="1" dirty="0" smtClean="0"/>
              <a:t>оказывает такую помощь </a:t>
            </a:r>
            <a:r>
              <a:rPr lang="ru-RU" sz="2800" dirty="0" smtClean="0"/>
              <a:t>по меньшей мере по уголовным преступлениям, для которых </a:t>
            </a:r>
            <a:r>
              <a:rPr lang="ru-RU" sz="2800" b="1" dirty="0" smtClean="0"/>
              <a:t>во внутригосударственном праве</a:t>
            </a:r>
            <a:r>
              <a:rPr lang="ru-RU" sz="2800" dirty="0" smtClean="0"/>
              <a:t> мог бы предусматриваться сбор данных о потоках в режиме реального времени</a:t>
            </a:r>
            <a:r>
              <a:rPr lang="en-GB" sz="2800" dirty="0" smtClean="0">
                <a:ea typeface="ＭＳ Ｐゴシック" pitchFamily="34" charset="-128"/>
              </a:rPr>
              <a:t>.</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sz="3200" b="1" dirty="0" smtClean="0">
                <a:ea typeface="ＭＳ Ｐゴシック" charset="0"/>
                <a:cs typeface="ＭＳ Ｐゴシック" charset="0"/>
              </a:rPr>
              <a:t>Статья </a:t>
            </a:r>
            <a:r>
              <a:rPr lang="en-GB" sz="3200" b="1" dirty="0" smtClean="0">
                <a:ea typeface="ＭＳ Ｐゴシック" charset="0"/>
                <a:cs typeface="ＭＳ Ｐゴシック" charset="0"/>
              </a:rPr>
              <a:t>33 </a:t>
            </a:r>
            <a:r>
              <a:rPr lang="en-GB" sz="3200" b="1" dirty="0">
                <a:ea typeface="ＭＳ Ｐゴシック" charset="0"/>
                <a:cs typeface="ＭＳ Ｐゴシック" charset="0"/>
              </a:rPr>
              <a:t>- </a:t>
            </a:r>
            <a:r>
              <a:rPr lang="ru-RU" sz="3200" b="1" dirty="0" smtClean="0"/>
              <a:t>Взаимная правовая помощь по сбору данных о потоках в режиме реального времени</a:t>
            </a:r>
            <a:endParaRPr lang="en-GB" sz="3200"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descr="Rectangle: Click to edit Master text styles&#10;Second level&#10;Third level&#10;Fourth level&#10;Fifth level"/>
          <p:cNvSpPr>
            <a:spLocks noGrp="1" noChangeArrowheads="1"/>
          </p:cNvSpPr>
          <p:nvPr>
            <p:ph type="body" idx="1"/>
          </p:nvPr>
        </p:nvSpPr>
        <p:spPr>
          <a:xfrm>
            <a:off x="457200" y="1522413"/>
            <a:ext cx="8229600" cy="5002212"/>
          </a:xfrm>
        </p:spPr>
        <p:txBody>
          <a:bodyPr/>
          <a:lstStyle/>
          <a:p>
            <a:r>
              <a:rPr lang="ru-RU" sz="2800" dirty="0" smtClean="0">
                <a:ea typeface="ＭＳ Ｐゴシック" pitchFamily="34" charset="-128"/>
              </a:rPr>
              <a:t>Обязательство создать постоянно имеющийся контактный центр</a:t>
            </a:r>
            <a:endParaRPr lang="en-GB" sz="2800" dirty="0" smtClean="0">
              <a:ea typeface="ＭＳ Ｐゴシック" pitchFamily="34" charset="-128"/>
            </a:endParaRPr>
          </a:p>
          <a:p>
            <a:pPr lvl="1"/>
            <a:r>
              <a:rPr lang="ru-RU" sz="2400" dirty="0" smtClean="0">
                <a:ea typeface="ＭＳ Ｐゴシック" pitchFamily="34" charset="-128"/>
              </a:rPr>
              <a:t>так называемая </a:t>
            </a:r>
            <a:r>
              <a:rPr lang="ru-RU" sz="2400" i="1" dirty="0" smtClean="0">
                <a:ea typeface="ＭＳ Ｐゴシック" pitchFamily="34" charset="-128"/>
              </a:rPr>
              <a:t>сеть </a:t>
            </a:r>
            <a:r>
              <a:rPr lang="en-GB" sz="2400" i="1" dirty="0" smtClean="0">
                <a:ea typeface="ＭＳ Ｐゴシック" pitchFamily="34" charset="-128"/>
              </a:rPr>
              <a:t>24/7</a:t>
            </a:r>
            <a:r>
              <a:rPr lang="ru-RU" sz="2400" i="1" dirty="0" smtClean="0">
                <a:ea typeface="ＭＳ Ｐゴシック" pitchFamily="34" charset="-128"/>
              </a:rPr>
              <a:t> </a:t>
            </a:r>
            <a:r>
              <a:rPr lang="ru-RU" sz="2400" dirty="0" smtClean="0">
                <a:ea typeface="ＭＳ Ｐゴシック" pitchFamily="34" charset="-128"/>
              </a:rPr>
              <a:t>контактных центров</a:t>
            </a:r>
            <a:endParaRPr lang="en-GB" dirty="0" smtClean="0">
              <a:ea typeface="ＭＳ Ｐゴシック" pitchFamily="34" charset="-128"/>
            </a:endParaRPr>
          </a:p>
          <a:p>
            <a:r>
              <a:rPr lang="ru-RU" sz="2800" dirty="0" smtClean="0">
                <a:ea typeface="ＭＳ Ｐゴシック" pitchFamily="34" charset="-128"/>
              </a:rPr>
              <a:t>Общие задачи этих контактных центров</a:t>
            </a:r>
            <a:endParaRPr lang="en-GB" sz="2800" dirty="0" smtClean="0">
              <a:ea typeface="ＭＳ Ｐゴシック" pitchFamily="34" charset="-128"/>
            </a:endParaRPr>
          </a:p>
          <a:p>
            <a:pPr lvl="1"/>
            <a:r>
              <a:rPr lang="ru-RU" sz="2400" dirty="0" smtClean="0">
                <a:ea typeface="ＭＳ Ｐゴシック" pitchFamily="34" charset="-128"/>
              </a:rPr>
              <a:t>содействовать международному сотрудничеству</a:t>
            </a:r>
            <a:endParaRPr lang="en-GB" sz="2400" dirty="0" smtClean="0">
              <a:ea typeface="ＭＳ Ｐゴシック" pitchFamily="34" charset="-128"/>
            </a:endParaRPr>
          </a:p>
          <a:p>
            <a:pPr lvl="1"/>
            <a:r>
              <a:rPr lang="ru-RU" sz="2400" dirty="0" smtClean="0">
                <a:ea typeface="ＭＳ Ｐゴシック" pitchFamily="34" charset="-128"/>
              </a:rPr>
              <a:t>предоставлять техническую консультативную помощь другим контактным центрам</a:t>
            </a:r>
            <a:endParaRPr lang="en-GB" sz="2400" dirty="0" smtClean="0">
              <a:ea typeface="ＭＳ Ｐゴシック" pitchFamily="34" charset="-128"/>
            </a:endParaRPr>
          </a:p>
          <a:p>
            <a:pPr lvl="1"/>
            <a:r>
              <a:rPr lang="ru-RU" sz="2400" dirty="0" smtClean="0">
                <a:ea typeface="ＭＳ Ｐゴシック" pitchFamily="34" charset="-128"/>
              </a:rPr>
              <a:t>задействовать собственный механизм для оперативного сохранения данных</a:t>
            </a:r>
            <a:endParaRPr lang="en-GB" sz="2400" dirty="0" smtClean="0">
              <a:ea typeface="ＭＳ Ｐゴシック" pitchFamily="34" charset="-128"/>
            </a:endParaRPr>
          </a:p>
          <a:p>
            <a:pPr lvl="1"/>
            <a:r>
              <a:rPr lang="ru-RU" sz="2400" dirty="0" smtClean="0">
                <a:ea typeface="ＭＳ Ｐゴシック" pitchFamily="34" charset="-128"/>
              </a:rPr>
              <a:t>срочный сбор доказательств</a:t>
            </a:r>
            <a:endParaRPr lang="en-GB" sz="2400" dirty="0" smtClean="0">
              <a:ea typeface="ＭＳ Ｐゴシック" pitchFamily="34" charset="-128"/>
            </a:endParaRPr>
          </a:p>
          <a:p>
            <a:pPr lvl="1"/>
            <a:r>
              <a:rPr lang="ru-RU" sz="2400" dirty="0" smtClean="0">
                <a:ea typeface="ＭＳ Ｐゴシック" pitchFamily="34" charset="-128"/>
              </a:rPr>
              <a:t>выявление и раскрытие подозреваемых</a:t>
            </a:r>
            <a:endParaRPr lang="en-GB" sz="2400"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Статья </a:t>
            </a:r>
            <a:r>
              <a:rPr lang="en-GB" b="1" dirty="0" smtClean="0">
                <a:ea typeface="ＭＳ Ｐゴシック" charset="0"/>
                <a:cs typeface="ＭＳ Ｐゴシック" charset="0"/>
              </a:rPr>
              <a:t>35</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descr="Rectangle: Click to edit Master text styles&#10;Second level&#10;Third level&#10;Fourth level&#10;Fifth level"/>
          <p:cNvSpPr>
            <a:spLocks noGrp="1" noChangeArrowheads="1"/>
          </p:cNvSpPr>
          <p:nvPr>
            <p:ph type="body" idx="1"/>
          </p:nvPr>
        </p:nvSpPr>
        <p:spPr>
          <a:xfrm>
            <a:off x="457200" y="1458913"/>
            <a:ext cx="8229600" cy="5138737"/>
          </a:xfrm>
        </p:spPr>
        <p:txBody>
          <a:bodyPr/>
          <a:lstStyle/>
          <a:p>
            <a:pPr marL="269875" indent="-269875">
              <a:buFont typeface="Arial" charset="0"/>
              <a:buChar char="•"/>
              <a:defRPr/>
            </a:pPr>
            <a:r>
              <a:rPr lang="ru-RU" sz="2600" b="1" u="sng" dirty="0" smtClean="0">
                <a:effectLst>
                  <a:outerShdw blurRad="38100" dist="38100" dir="2700000" algn="tl">
                    <a:srgbClr val="DDDDDD"/>
                  </a:outerShdw>
                </a:effectLst>
                <a:ea typeface="ＭＳ Ｐゴシック" charset="0"/>
                <a:cs typeface="ＭＳ Ｐゴシック" charset="0"/>
              </a:rPr>
              <a:t>Оперативная сеть</a:t>
            </a:r>
            <a:r>
              <a:rPr lang="ru-RU" sz="2600" dirty="0" smtClean="0">
                <a:effectLst>
                  <a:outerShdw blurRad="38100" dist="38100" dir="2700000" algn="tl">
                    <a:srgbClr val="DDDDDD"/>
                  </a:outerShdw>
                </a:effectLst>
                <a:ea typeface="ＭＳ Ｐゴシック" charset="0"/>
                <a:cs typeface="ＭＳ Ｐゴシック" charset="0"/>
              </a:rPr>
              <a:t> экспертов по высоким технологиям</a:t>
            </a:r>
            <a:endParaRPr lang="en-GB" sz="2600" dirty="0">
              <a:ea typeface="ＭＳ Ｐゴシック" charset="0"/>
              <a:cs typeface="ＭＳ Ｐゴシック" charset="0"/>
            </a:endParaRPr>
          </a:p>
          <a:p>
            <a:pPr marL="269875" indent="-269875">
              <a:buFont typeface="Arial" charset="0"/>
              <a:buChar char="•"/>
              <a:defRPr/>
            </a:pPr>
            <a:r>
              <a:rPr lang="ru-RU" sz="2600" dirty="0" smtClean="0">
                <a:ea typeface="ＭＳ Ｐゴシック" charset="0"/>
                <a:cs typeface="ＭＳ Ｐゴシック" charset="0"/>
              </a:rPr>
              <a:t>Предоставление </a:t>
            </a:r>
            <a:r>
              <a:rPr lang="ru-RU" sz="2600" b="1" u="sng" dirty="0" smtClean="0">
                <a:effectLst>
                  <a:outerShdw blurRad="38100" dist="38100" dir="2700000" algn="tl">
                    <a:srgbClr val="DDDDDD"/>
                  </a:outerShdw>
                </a:effectLst>
                <a:ea typeface="ＭＳ Ｐゴシック" charset="0"/>
                <a:cs typeface="ＭＳ Ｐゴシック" charset="0"/>
              </a:rPr>
              <a:t>помощи и сотрудничество на оперативной основе</a:t>
            </a:r>
            <a:r>
              <a:rPr lang="ru-RU" sz="2600" dirty="0" smtClean="0">
                <a:effectLst>
                  <a:outerShdw blurRad="38100" dist="38100" dir="2700000" algn="tl">
                    <a:srgbClr val="DDDDDD"/>
                  </a:outerShdw>
                </a:effectLst>
                <a:ea typeface="ＭＳ Ｐゴシック" charset="0"/>
                <a:cs typeface="ＭＳ Ｐゴシック" charset="0"/>
              </a:rPr>
              <a:t>, даже если за неофициальным запросом должно следовать официальное сотрудничество</a:t>
            </a:r>
            <a:endParaRPr lang="en-GB" sz="2600" dirty="0">
              <a:ea typeface="ＭＳ Ｐゴシック" charset="0"/>
              <a:cs typeface="ＭＳ Ｐゴシック" charset="0"/>
            </a:endParaRPr>
          </a:p>
          <a:p>
            <a:pPr marL="269875" indent="-269875">
              <a:buFont typeface="Arial" charset="0"/>
              <a:buChar char="•"/>
              <a:defRPr/>
            </a:pPr>
            <a:r>
              <a:rPr lang="ru-RU" sz="2600" dirty="0" smtClean="0">
                <a:ea typeface="ＭＳ Ｐゴシック" charset="0"/>
                <a:cs typeface="ＭＳ Ｐゴシック" charset="0"/>
              </a:rPr>
              <a:t>Один единый контактный центр для каждой страны – </a:t>
            </a:r>
            <a:r>
              <a:rPr lang="ru-RU" sz="2600" b="1" u="sng" dirty="0" smtClean="0">
                <a:ea typeface="ＭＳ Ｐゴシック" charset="0"/>
                <a:cs typeface="ＭＳ Ｐゴシック" charset="0"/>
              </a:rPr>
              <a:t>работающий 24 часа в сутки 7 дней в неделю</a:t>
            </a:r>
            <a:endParaRPr lang="en-GB" sz="2600" b="1" u="sng" dirty="0">
              <a:effectLst>
                <a:outerShdw blurRad="38100" dist="38100" dir="2700000" algn="tl">
                  <a:srgbClr val="DDDDDD"/>
                </a:outerShdw>
              </a:effectLst>
              <a:ea typeface="ＭＳ Ｐゴシック" charset="0"/>
              <a:cs typeface="ＭＳ Ｐゴシック" charset="0"/>
            </a:endParaRPr>
          </a:p>
          <a:p>
            <a:pPr marL="269875" indent="-269875">
              <a:buFont typeface="Arial" charset="0"/>
              <a:buChar char="•"/>
              <a:defRPr/>
            </a:pPr>
            <a:r>
              <a:rPr lang="ru-RU" sz="2600" b="1" u="sng" dirty="0" smtClean="0">
                <a:effectLst>
                  <a:outerShdw blurRad="38100" dist="38100" dir="2700000" algn="tl">
                    <a:srgbClr val="DDDDDD"/>
                  </a:outerShdw>
                </a:effectLst>
                <a:ea typeface="ＭＳ Ｐゴシック" charset="0"/>
                <a:cs typeface="ＭＳ Ｐゴシック" charset="0"/>
              </a:rPr>
              <a:t>Прямые коммуникации между центрами</a:t>
            </a:r>
            <a:endParaRPr lang="en-GB" sz="2600" b="1" u="sng" dirty="0">
              <a:effectLst>
                <a:outerShdw blurRad="38100" dist="38100" dir="2700000" algn="tl">
                  <a:srgbClr val="DDDDDD"/>
                </a:outerShdw>
              </a:effectLst>
              <a:ea typeface="ＭＳ Ｐゴシック" charset="0"/>
              <a:cs typeface="ＭＳ Ｐゴシック" charset="0"/>
            </a:endParaRPr>
          </a:p>
          <a:p>
            <a:pPr marL="269875" indent="-269875">
              <a:buFont typeface="Arial" charset="0"/>
              <a:buChar char="•"/>
              <a:defRPr/>
            </a:pPr>
            <a:r>
              <a:rPr lang="ru-RU" sz="2600" dirty="0" smtClean="0">
                <a:ea typeface="ＭＳ Ｐゴシック" charset="0"/>
                <a:cs typeface="ＭＳ Ｐゴシック" charset="0"/>
              </a:rPr>
              <a:t>В основном планируется предоставление возможностей для оперативного сохранения данных о трафике и других сохраненных данных в масштабе всего мира</a:t>
            </a:r>
            <a:endParaRPr lang="en-GB" sz="2600" dirty="0">
              <a:ea typeface="ＭＳ Ｐゴシック" charset="0"/>
              <a:cs typeface="ＭＳ Ｐゴシック"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Контактные центры </a:t>
            </a:r>
            <a:r>
              <a:rPr lang="en-GB" b="1" dirty="0" smtClean="0">
                <a:ea typeface="ＭＳ Ｐゴシック" charset="0"/>
                <a:cs typeface="ＭＳ Ｐゴシック" charset="0"/>
              </a:rPr>
              <a:t>24/7</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descr="Rectangle: Click to edit Master text styles&#10;Second level&#10;Third level&#10;Fourth level&#10;Fifth level"/>
          <p:cNvSpPr>
            <a:spLocks noGrp="1" noChangeArrowheads="1"/>
          </p:cNvSpPr>
          <p:nvPr>
            <p:ph type="body" idx="1"/>
          </p:nvPr>
        </p:nvSpPr>
        <p:spPr>
          <a:xfrm>
            <a:off x="457200" y="1377950"/>
            <a:ext cx="8229600" cy="4746625"/>
          </a:xfrm>
        </p:spPr>
        <p:txBody>
          <a:bodyPr/>
          <a:lstStyle/>
          <a:p>
            <a:pPr marL="269875" indent="-269875"/>
            <a:r>
              <a:rPr lang="ru-RU" dirty="0" smtClean="0">
                <a:ea typeface="ＭＳ Ｐゴシック" pitchFamily="34" charset="-128"/>
              </a:rPr>
              <a:t>Большинство контактных центров основываются на полицейских структурах</a:t>
            </a:r>
            <a:endParaRPr lang="en-GB" dirty="0" smtClean="0">
              <a:ea typeface="ＭＳ Ｐゴシック" pitchFamily="34" charset="-128"/>
            </a:endParaRPr>
          </a:p>
          <a:p>
            <a:pPr marL="269875" indent="-269875"/>
            <a:r>
              <a:rPr lang="ru-RU" dirty="0" smtClean="0">
                <a:ea typeface="ＭＳ Ｐゴシック" pitchFamily="34" charset="-128"/>
              </a:rPr>
              <a:t>Некоторые из них являются контактными центрами службы прокуратуры</a:t>
            </a:r>
            <a:endParaRPr lang="en-GB" dirty="0" smtClean="0">
              <a:ea typeface="ＭＳ Ｐゴシック" pitchFamily="34" charset="-128"/>
            </a:endParaRPr>
          </a:p>
          <a:p>
            <a:pPr marL="269875" indent="-269875"/>
            <a:r>
              <a:rPr lang="ru-RU" dirty="0" smtClean="0">
                <a:ea typeface="ＭＳ Ｐゴシック" pitchFamily="34" charset="-128"/>
              </a:rPr>
              <a:t>Будапештская конвенция предусматривает юридическую основу для сети контактных центров 24/7, которые признаны как один из наиболее полезных инструментов в сфере международного сотрудничества</a:t>
            </a:r>
            <a:endParaRPr lang="en-GB" dirty="0" smtClean="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ru-RU" b="1" dirty="0" smtClean="0">
                <a:ea typeface="ＭＳ Ｐゴシック" charset="0"/>
                <a:cs typeface="ＭＳ Ｐゴシック" charset="0"/>
              </a:rPr>
              <a:t>Контактные центры </a:t>
            </a:r>
            <a:r>
              <a:rPr lang="en-GB" b="1" dirty="0" smtClean="0">
                <a:ea typeface="ＭＳ Ｐゴシック" charset="0"/>
                <a:cs typeface="ＭＳ Ｐゴシック" charset="0"/>
              </a:rPr>
              <a:t>24/7</a:t>
            </a:r>
            <a:endParaRPr lang="en-GB" b="1" dirty="0">
              <a:effectLst>
                <a:outerShdw blurRad="38100" dist="38100" dir="2700000" algn="tl">
                  <a:srgbClr val="DDDDDD"/>
                </a:outerShdw>
              </a:effectLst>
              <a:ea typeface="ＭＳ Ｐゴシック" charset="0"/>
              <a:cs typeface="ＭＳ Ｐゴシック"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197073" y="4500563"/>
            <a:ext cx="2842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62250"/>
            <a:ext cx="8229600" cy="1143000"/>
          </a:xfrm>
        </p:spPr>
        <p:txBody>
          <a:bodyPr/>
          <a:lstStyle/>
          <a:p>
            <a:pPr eaLnBrk="1" hangingPunct="1"/>
            <a:r>
              <a:rPr lang="ru-RU" sz="3600" b="1" dirty="0" smtClean="0">
                <a:ea typeface="ＭＳ Ｐゴシック" pitchFamily="34" charset="-128"/>
              </a:rPr>
              <a:t>Часть пять</a:t>
            </a:r>
            <a:br>
              <a:rPr lang="ru-RU" sz="3600" b="1" dirty="0" smtClean="0">
                <a:ea typeface="ＭＳ Ｐゴシック" pitchFamily="34" charset="-128"/>
              </a:rPr>
            </a:br>
            <a:r>
              <a:rPr lang="ru-RU" sz="3600" b="1" dirty="0" smtClean="0">
                <a:ea typeface="ＭＳ Ｐゴシック" pitchFamily="34" charset="-128"/>
              </a:rPr>
              <a:t>Резюме </a:t>
            </a:r>
            <a:endParaRPr lang="en-GB" sz="3600" dirty="0" smtClean="0">
              <a:ea typeface="ＭＳ Ｐゴシック" pitchFamily="34" charset="-128"/>
            </a:endParaRPr>
          </a:p>
        </p:txBody>
      </p:sp>
      <p:pic>
        <p:nvPicPr>
          <p:cNvPr id="4710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287338" y="1609725"/>
            <a:ext cx="8682037" cy="4516438"/>
          </a:xfrm>
        </p:spPr>
        <p:txBody>
          <a:bodyPr/>
          <a:lstStyle/>
          <a:p>
            <a:pPr>
              <a:lnSpc>
                <a:spcPct val="80000"/>
              </a:lnSpc>
            </a:pPr>
            <a:r>
              <a:rPr lang="ru-RU" sz="2200" dirty="0" smtClean="0">
                <a:ea typeface="ＭＳ Ｐゴシック" pitchFamily="34" charset="-128"/>
              </a:rPr>
              <a:t>Признать глобальное измерение Интернета и международное измерение киберпреступности и электронных доказательств</a:t>
            </a:r>
            <a:endParaRPr lang="en-GB" sz="2200" dirty="0" smtClean="0">
              <a:ea typeface="ＭＳ Ｐゴシック" pitchFamily="34" charset="-128"/>
            </a:endParaRPr>
          </a:p>
          <a:p>
            <a:pPr>
              <a:lnSpc>
                <a:spcPct val="80000"/>
              </a:lnSpc>
            </a:pPr>
            <a:r>
              <a:rPr lang="ru-RU" sz="2200" dirty="0" smtClean="0">
                <a:ea typeface="ＭＳ Ｐゴシック" pitchFamily="34" charset="-128"/>
              </a:rPr>
              <a:t>Разъяснять важность международного сотрудничества и знать имеющиеся инструменты для такого международного сотрудничества в области киберпреступности и электронных доказательств</a:t>
            </a:r>
            <a:endParaRPr lang="en-GB" sz="2200" dirty="0" smtClean="0">
              <a:ea typeface="ＭＳ Ｐゴシック" pitchFamily="34" charset="-128"/>
            </a:endParaRPr>
          </a:p>
          <a:p>
            <a:pPr>
              <a:lnSpc>
                <a:spcPct val="80000"/>
              </a:lnSpc>
            </a:pPr>
            <a:r>
              <a:rPr lang="ru-RU" sz="2200" dirty="0" smtClean="0">
                <a:ea typeface="ＭＳ Ｐゴシック" pitchFamily="34" charset="-128"/>
              </a:rPr>
              <a:t>Определять необходимость оперативных и эффективных каналов международного сотрудничества и имеющихся инструментов, пути их использования, сроки и эффективность</a:t>
            </a:r>
            <a:endParaRPr lang="en-GB" sz="2200" dirty="0" smtClean="0">
              <a:ea typeface="ＭＳ Ｐゴシック" pitchFamily="34" charset="-128"/>
            </a:endParaRPr>
          </a:p>
          <a:p>
            <a:pPr>
              <a:lnSpc>
                <a:spcPct val="80000"/>
              </a:lnSpc>
            </a:pPr>
            <a:r>
              <a:rPr lang="ru-RU" sz="2200" dirty="0" smtClean="0">
                <a:ea typeface="ＭＳ Ｐゴシック" pitchFamily="34" charset="-128"/>
              </a:rPr>
              <a:t>Описывать усилия международных организаций в отношении применения новых форм международного сотрудничества</a:t>
            </a:r>
            <a:endParaRPr lang="en-GB" sz="2200" dirty="0" smtClean="0">
              <a:ea typeface="ＭＳ Ｐゴシック" pitchFamily="34" charset="-128"/>
            </a:endParaRPr>
          </a:p>
          <a:p>
            <a:pPr>
              <a:lnSpc>
                <a:spcPct val="80000"/>
              </a:lnSpc>
            </a:pPr>
            <a:r>
              <a:rPr lang="ru-RU" sz="2200" dirty="0" smtClean="0">
                <a:ea typeface="ＭＳ Ｐゴシック" pitchFamily="34" charset="-128"/>
              </a:rPr>
              <a:t>Обсудить Будапештскую конвенцию о киберпреступности – выявить ее общие принципы, обеспечительные меры и сеть 24/7 для оперативного сотрудничества</a:t>
            </a:r>
            <a:endParaRPr lang="en-GB" sz="2200" dirty="0" smtClean="0">
              <a:ea typeface="ＭＳ Ｐゴシック" pitchFamily="34" charset="-128"/>
            </a:endParaRPr>
          </a:p>
          <a:p>
            <a:pPr eaLnBrk="1" hangingPunct="1">
              <a:lnSpc>
                <a:spcPct val="80000"/>
              </a:lnSpc>
              <a:buFont typeface="Wingdings" pitchFamily="2" charset="2"/>
              <a:buChar char="²"/>
            </a:pPr>
            <a:endParaRPr lang="en-GB" sz="2200" dirty="0" smtClean="0">
              <a:ea typeface="ＭＳ Ｐゴシック" pitchFamily="34" charset="-128"/>
            </a:endParaRPr>
          </a:p>
          <a:p>
            <a:pPr eaLnBrk="1" hangingPunct="1">
              <a:lnSpc>
                <a:spcPct val="80000"/>
              </a:lnSpc>
              <a:buFont typeface="Wingdings" pitchFamily="2" charset="2"/>
              <a:buChar char="²"/>
            </a:pPr>
            <a:endParaRPr lang="en-GB" sz="2200" dirty="0" smtClean="0">
              <a:ea typeface="ＭＳ Ｐゴシック" pitchFamily="34" charset="-128"/>
            </a:endParaRPr>
          </a:p>
        </p:txBody>
      </p:sp>
      <p:sp>
        <p:nvSpPr>
          <p:cNvPr id="48131"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Резюме</a:t>
            </a:r>
            <a:endParaRPr lang="en-GB"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Box 3"/>
          <p:cNvSpPr txBox="1">
            <a:spLocks noChangeArrowheads="1"/>
          </p:cNvSpPr>
          <p:nvPr/>
        </p:nvSpPr>
        <p:spPr bwMode="auto">
          <a:xfrm>
            <a:off x="3172021" y="4500563"/>
            <a:ext cx="2842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descr="Rectangle: Click to edit Master text styles&#10;Second level&#10;Third level&#10;Fourth level&#10;Fifth level"/>
          <p:cNvSpPr>
            <a:spLocks noGrp="1" noChangeArrowheads="1"/>
          </p:cNvSpPr>
          <p:nvPr>
            <p:ph type="body" idx="1"/>
          </p:nvPr>
        </p:nvSpPr>
        <p:spPr>
          <a:xfrm>
            <a:off x="457200" y="1422400"/>
            <a:ext cx="8229600" cy="4910138"/>
          </a:xfrm>
        </p:spPr>
        <p:txBody>
          <a:bodyPr/>
          <a:lstStyle/>
          <a:p>
            <a:r>
              <a:rPr lang="ru-RU" dirty="0" smtClean="0">
                <a:ea typeface="ＭＳ Ｐゴシック" pitchFamily="34" charset="-128"/>
              </a:rPr>
              <a:t>Интернет доступен в глобальных масштабах</a:t>
            </a:r>
            <a:endParaRPr lang="en-GB" dirty="0" smtClean="0">
              <a:ea typeface="ＭＳ Ｐゴシック" pitchFamily="34" charset="-128"/>
            </a:endParaRPr>
          </a:p>
          <a:p>
            <a:r>
              <a:rPr lang="ru-RU" dirty="0" smtClean="0">
                <a:ea typeface="ＭＳ Ｐゴシック" pitchFamily="34" charset="-128"/>
              </a:rPr>
              <a:t>Он используется всеми на планете</a:t>
            </a:r>
            <a:endParaRPr lang="en-GB" dirty="0" smtClean="0">
              <a:ea typeface="ＭＳ Ｐゴシック" pitchFamily="34" charset="-128"/>
            </a:endParaRPr>
          </a:p>
          <a:p>
            <a:r>
              <a:rPr lang="ru-RU" dirty="0" smtClean="0">
                <a:ea typeface="ＭＳ Ｐゴシック" pitchFamily="34" charset="-128"/>
              </a:rPr>
              <a:t>К киберпреступности необходимо относиться как к глобальному явлению</a:t>
            </a:r>
            <a:endParaRPr lang="en-GB" dirty="0" smtClean="0">
              <a:ea typeface="ＭＳ Ｐゴシック" pitchFamily="34" charset="-128"/>
            </a:endParaRPr>
          </a:p>
          <a:p>
            <a:r>
              <a:rPr lang="ru-RU" dirty="0" smtClean="0">
                <a:ea typeface="ＭＳ Ｐゴシック" pitchFamily="34" charset="-128"/>
              </a:rPr>
              <a:t>Международное измерение имеет важнейшее значение для должного понимания всей реальности компьютерной преступности</a:t>
            </a:r>
            <a:endParaRPr lang="en-GB" dirty="0" smtClean="0">
              <a:ea typeface="ＭＳ Ｐゴシック" pitchFamily="34" charset="-128"/>
            </a:endParaRPr>
          </a:p>
        </p:txBody>
      </p:sp>
      <p:sp>
        <p:nvSpPr>
          <p:cNvPr id="6147" name="Title 1"/>
          <p:cNvSpPr>
            <a:spLocks noGrp="1"/>
          </p:cNvSpPr>
          <p:nvPr>
            <p:ph type="title"/>
          </p:nvPr>
        </p:nvSpPr>
        <p:spPr>
          <a:xfrm>
            <a:off x="457200" y="274638"/>
            <a:ext cx="8229600" cy="773112"/>
          </a:xfrm>
        </p:spPr>
        <p:txBody>
          <a:bodyPr/>
          <a:lstStyle/>
          <a:p>
            <a:pPr eaLnBrk="1" hangingPunct="1"/>
            <a:r>
              <a:rPr lang="ru-RU" b="1" dirty="0" smtClean="0">
                <a:ea typeface="ＭＳ Ｐゴシック" pitchFamily="34" charset="-128"/>
              </a:rPr>
              <a:t>Введение</a:t>
            </a:r>
            <a:endParaRPr lang="en-GB" b="1" dirty="0" smtClean="0">
              <a:ea typeface="ＭＳ Ｐゴシック"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descr="Rectangle: Click to edit Master text styles&#10;Second level&#10;Third level&#10;Fourth level&#10;Fifth level"/>
          <p:cNvSpPr>
            <a:spLocks noGrp="1" noChangeArrowheads="1"/>
          </p:cNvSpPr>
          <p:nvPr>
            <p:ph type="body" idx="1"/>
          </p:nvPr>
        </p:nvSpPr>
        <p:spPr/>
        <p:txBody>
          <a:bodyPr/>
          <a:lstStyle/>
          <a:p>
            <a:r>
              <a:rPr lang="ru-RU" dirty="0" smtClean="0">
                <a:ea typeface="ＭＳ Ｐゴシック" pitchFamily="34" charset="-128"/>
              </a:rPr>
              <a:t>Киберпреступность является наиболее транснациональной из всех преступлений</a:t>
            </a:r>
            <a:endParaRPr lang="en-GB" dirty="0" smtClean="0">
              <a:ea typeface="ＭＳ Ｐゴシック" pitchFamily="34" charset="-128"/>
            </a:endParaRPr>
          </a:p>
          <a:p>
            <a:r>
              <a:rPr lang="ru-RU" dirty="0" smtClean="0">
                <a:ea typeface="ＭＳ Ｐゴシック" pitchFamily="34" charset="-128"/>
              </a:rPr>
              <a:t>Расследование киберпреступности требует эффективного международного сотрудничества</a:t>
            </a:r>
            <a:endParaRPr lang="en-GB" dirty="0" smtClean="0">
              <a:ea typeface="ＭＳ Ｐゴシック" pitchFamily="34" charset="-128"/>
            </a:endParaRPr>
          </a:p>
          <a:p>
            <a:r>
              <a:rPr lang="ru-RU" dirty="0" smtClean="0">
                <a:ea typeface="ＭＳ Ｐゴシック" pitchFamily="34" charset="-128"/>
              </a:rPr>
              <a:t>Без такого сотрудничества расследования имеют мало шансов закончится успешно</a:t>
            </a:r>
            <a:endParaRPr lang="en-GB" dirty="0" smtClean="0">
              <a:ea typeface="ＭＳ Ｐゴシック" pitchFamily="34" charset="-128"/>
            </a:endParaRPr>
          </a:p>
        </p:txBody>
      </p:sp>
      <p:sp>
        <p:nvSpPr>
          <p:cNvPr id="7171" name="Title 1"/>
          <p:cNvSpPr>
            <a:spLocks noGrp="1"/>
          </p:cNvSpPr>
          <p:nvPr>
            <p:ph type="title"/>
          </p:nvPr>
        </p:nvSpPr>
        <p:spPr>
          <a:xfrm>
            <a:off x="457200" y="274638"/>
            <a:ext cx="8229600" cy="887412"/>
          </a:xfrm>
        </p:spPr>
        <p:txBody>
          <a:bodyPr/>
          <a:lstStyle/>
          <a:p>
            <a:pPr eaLnBrk="1" hangingPunct="1"/>
            <a:r>
              <a:rPr lang="ru-RU" b="1" dirty="0" smtClean="0">
                <a:ea typeface="ＭＳ Ｐゴシック" pitchFamily="34" charset="-128"/>
              </a:rPr>
              <a:t>Введение</a:t>
            </a:r>
            <a:endParaRPr lang="en-GB" b="1" dirty="0" smtClean="0">
              <a:ea typeface="ＭＳ Ｐゴシック" pitchFamily="34" charset="-128"/>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descr="Rectangle: Click to edit Master text styles&#10;Second level&#10;Third level&#10;Fourth level&#10;Fifth level"/>
          <p:cNvSpPr>
            <a:spLocks noGrp="1" noChangeArrowheads="1"/>
          </p:cNvSpPr>
          <p:nvPr>
            <p:ph type="body" idx="1"/>
          </p:nvPr>
        </p:nvSpPr>
        <p:spPr>
          <a:xfrm>
            <a:off x="838200" y="1341438"/>
            <a:ext cx="7988300" cy="5113337"/>
          </a:xfrm>
        </p:spPr>
        <p:txBody>
          <a:bodyPr/>
          <a:lstStyle/>
          <a:p>
            <a:pPr marL="720725" indent="-720725">
              <a:buFont typeface="Arial" pitchFamily="34" charset="0"/>
              <a:buNone/>
            </a:pPr>
            <a:r>
              <a:rPr lang="en-GB" sz="2800" dirty="0" smtClean="0">
                <a:ea typeface="ＭＳ Ｐゴシック" pitchFamily="34" charset="-128"/>
              </a:rPr>
              <a:t>1   </a:t>
            </a:r>
            <a:r>
              <a:rPr lang="ru-RU" sz="2800" dirty="0" smtClean="0">
                <a:ea typeface="ＭＳ Ｐゴシック" pitchFamily="34" charset="-128"/>
              </a:rPr>
              <a:t>Место преступления – где оно совершено</a:t>
            </a:r>
            <a:endParaRPr lang="en-GB" sz="2800" dirty="0" smtClean="0">
              <a:ea typeface="ＭＳ Ｐゴシック" pitchFamily="34" charset="-128"/>
            </a:endParaRPr>
          </a:p>
          <a:p>
            <a:pPr marL="1120775" lvl="2" indent="-720725"/>
            <a:r>
              <a:rPr lang="ru-RU" dirty="0" smtClean="0">
                <a:ea typeface="ＭＳ Ｐゴシック" pitchFamily="34" charset="-128"/>
              </a:rPr>
              <a:t>Какое субстантивное право следует применять</a:t>
            </a:r>
            <a:endParaRPr lang="en-GB" dirty="0" smtClean="0">
              <a:ea typeface="ＭＳ Ｐゴシック" pitchFamily="34" charset="-128"/>
            </a:endParaRPr>
          </a:p>
          <a:p>
            <a:pPr marL="1120775" lvl="2" indent="-720725"/>
            <a:r>
              <a:rPr lang="ru-RU" dirty="0" smtClean="0">
                <a:ea typeface="ＭＳ Ｐゴシック" pitchFamily="34" charset="-128"/>
              </a:rPr>
              <a:t>Кто обладает компетентной юрисдикцией (полиция, прокурор, судья</a:t>
            </a:r>
            <a:r>
              <a:rPr lang="en-GB" dirty="0" smtClean="0">
                <a:ea typeface="ＭＳ Ｐゴシック" pitchFamily="34" charset="-128"/>
              </a:rPr>
              <a:t>)</a:t>
            </a:r>
          </a:p>
          <a:p>
            <a:pPr marL="720725" indent="-720725">
              <a:buFont typeface="Arial" pitchFamily="34" charset="0"/>
              <a:buNone/>
            </a:pPr>
            <a:r>
              <a:rPr lang="en-GB" sz="2800" dirty="0" smtClean="0">
                <a:ea typeface="ＭＳ Ｐゴシック" pitchFamily="34" charset="-128"/>
              </a:rPr>
              <a:t>2   </a:t>
            </a:r>
            <a:r>
              <a:rPr lang="ru-RU" sz="2800" dirty="0" smtClean="0">
                <a:ea typeface="ＭＳ Ｐゴシック" pitchFamily="34" charset="-128"/>
              </a:rPr>
              <a:t>Юрисдикция как ограничение расследования</a:t>
            </a:r>
            <a:endParaRPr lang="en-GB" sz="2800" dirty="0" smtClean="0">
              <a:ea typeface="ＭＳ Ｐゴシック" pitchFamily="34" charset="-128"/>
            </a:endParaRPr>
          </a:p>
          <a:p>
            <a:pPr marL="1120775" lvl="2" indent="-720725"/>
            <a:r>
              <a:rPr lang="ru-RU" dirty="0" smtClean="0">
                <a:ea typeface="ＭＳ Ｐゴシック" pitchFamily="34" charset="-128"/>
              </a:rPr>
              <a:t>Трансграничные расследования</a:t>
            </a:r>
            <a:endParaRPr lang="en-GB" dirty="0" smtClean="0">
              <a:ea typeface="ＭＳ Ｐゴシック" pitchFamily="34" charset="-128"/>
            </a:endParaRPr>
          </a:p>
          <a:p>
            <a:pPr marL="1120775" lvl="2" indent="-720725"/>
            <a:r>
              <a:rPr lang="ru-RU" dirty="0" smtClean="0">
                <a:ea typeface="ＭＳ Ｐゴシック" pitchFamily="34" charset="-128"/>
              </a:rPr>
              <a:t>Расследования в «облаке» – в основном доступ к данным, хранящимся в «облаке»</a:t>
            </a:r>
            <a:endParaRPr lang="en-GB" dirty="0" smtClean="0">
              <a:ea typeface="ＭＳ Ｐゴシック" pitchFamily="34" charset="-128"/>
            </a:endParaRPr>
          </a:p>
        </p:txBody>
      </p:sp>
      <p:sp>
        <p:nvSpPr>
          <p:cNvPr id="8195" name="Title 1"/>
          <p:cNvSpPr>
            <a:spLocks noGrp="1"/>
          </p:cNvSpPr>
          <p:nvPr>
            <p:ph type="title"/>
          </p:nvPr>
        </p:nvSpPr>
        <p:spPr>
          <a:xfrm>
            <a:off x="457200" y="274638"/>
            <a:ext cx="8229600" cy="773112"/>
          </a:xfrm>
        </p:spPr>
        <p:txBody>
          <a:bodyPr/>
          <a:lstStyle/>
          <a:p>
            <a:pPr eaLnBrk="1" hangingPunct="1"/>
            <a:r>
              <a:rPr lang="ru-RU" altLang="en-US" b="1" dirty="0" smtClean="0">
                <a:ea typeface="ＭＳ Ｐゴシック" pitchFamily="34" charset="-128"/>
              </a:rPr>
              <a:t>«Трудные» вопросы</a:t>
            </a:r>
            <a:endParaRPr lang="en-GB" b="1"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3"/>
          <p:cNvSpPr txBox="1">
            <a:spLocks noChangeArrowheads="1"/>
          </p:cNvSpPr>
          <p:nvPr/>
        </p:nvSpPr>
        <p:spPr bwMode="auto">
          <a:xfrm>
            <a:off x="3071813" y="4500563"/>
            <a:ext cx="2842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62250"/>
            <a:ext cx="8229600" cy="1143000"/>
          </a:xfrm>
        </p:spPr>
        <p:txBody>
          <a:bodyPr/>
          <a:lstStyle/>
          <a:p>
            <a:pPr eaLnBrk="1" hangingPunct="1"/>
            <a:r>
              <a:rPr lang="ru-RU" sz="3600" b="1" dirty="0" smtClean="0">
                <a:ea typeface="ＭＳ Ｐゴシック" pitchFamily="34" charset="-128"/>
              </a:rPr>
              <a:t>Часть два</a:t>
            </a:r>
            <a:br>
              <a:rPr lang="ru-RU" sz="3600" b="1" dirty="0" smtClean="0">
                <a:ea typeface="ＭＳ Ｐゴシック" pitchFamily="34" charset="-128"/>
              </a:rPr>
            </a:br>
            <a:r>
              <a:rPr lang="ru-RU" sz="3600" b="1" dirty="0" smtClean="0">
                <a:ea typeface="ＭＳ Ｐゴシック" pitchFamily="34" charset="-128"/>
              </a:rPr>
              <a:t>Международное реагирование </a:t>
            </a:r>
            <a:br>
              <a:rPr lang="ru-RU" sz="3600" b="1" dirty="0" smtClean="0">
                <a:ea typeface="ＭＳ Ｐゴシック" pitchFamily="34" charset="-128"/>
              </a:rPr>
            </a:br>
            <a:r>
              <a:rPr lang="ru-RU" sz="3600" b="1" dirty="0" smtClean="0">
                <a:ea typeface="ＭＳ Ｐゴシック" pitchFamily="34" charset="-128"/>
              </a:rPr>
              <a:t>на киберпреступность</a:t>
            </a:r>
            <a:endParaRPr lang="en-GB" sz="3600" dirty="0" smtClean="0">
              <a:ea typeface="ＭＳ Ｐゴシック" pitchFamily="34" charset="-128"/>
            </a:endParaRPr>
          </a:p>
        </p:txBody>
      </p:sp>
      <p:pic>
        <p:nvPicPr>
          <p:cNvPr id="10243"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1865</Words>
  <Application>Microsoft Office PowerPoint</Application>
  <PresentationFormat>On-screen Show (4:3)</PresentationFormat>
  <Paragraphs>235</Paragraphs>
  <Slides>47</Slides>
  <Notes>8</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Вводный учебный курс  по киберпреступности  для судей и прокуроров</vt:lpstr>
      <vt:lpstr>Повестка дня</vt:lpstr>
      <vt:lpstr>Задачи сессии</vt:lpstr>
      <vt:lpstr>Часть один Международное измерение киберпреступности</vt:lpstr>
      <vt:lpstr>Введение</vt:lpstr>
      <vt:lpstr>Введение</vt:lpstr>
      <vt:lpstr>«Трудные» вопросы</vt:lpstr>
      <vt:lpstr>PowerPoint Presentation</vt:lpstr>
      <vt:lpstr>Часть два Международное реагирование  на киберпреступность</vt:lpstr>
      <vt:lpstr>Инициативы международных организаций по международному сотрудничеству  по делам, связанным с киберпреступностью</vt:lpstr>
      <vt:lpstr>Интерпол</vt:lpstr>
      <vt:lpstr>Национальные центральные бюро Интерпола (Interpol National Central Reference Points)  – NCRP </vt:lpstr>
      <vt:lpstr>Центральные бюро - NCRP</vt:lpstr>
      <vt:lpstr>Европейский Союз</vt:lpstr>
      <vt:lpstr>Европейский Союз Сеть контактных пунктов 24/7</vt:lpstr>
      <vt:lpstr>Европол</vt:lpstr>
      <vt:lpstr>Евроюст</vt:lpstr>
      <vt:lpstr>Европейская судебная сеть по уголовным вопросам</vt:lpstr>
      <vt:lpstr>Совет Европы</vt:lpstr>
      <vt:lpstr>PowerPoint Presentation</vt:lpstr>
      <vt:lpstr>Часть три Международное реагирование  на киберпреступность  «Будапештская конвенция  о киберпреступности»</vt:lpstr>
      <vt:lpstr>Будапештская конвенция о киберпреступности</vt:lpstr>
      <vt:lpstr>Будапештская конвенция о киберпреступности</vt:lpstr>
      <vt:lpstr>Будапештская конвенция о киберпреступности</vt:lpstr>
      <vt:lpstr>Будапештская конвенция о киберпреступности</vt:lpstr>
      <vt:lpstr>PowerPoint Presentation</vt:lpstr>
      <vt:lpstr>Часть четыре Будапештская конвенция  «Инструменты международного сотрудничества»</vt:lpstr>
      <vt:lpstr>Статья 26 Внеплановая информация</vt:lpstr>
      <vt:lpstr>Статья 26  Внеплановая информация</vt:lpstr>
      <vt:lpstr>Статья 29</vt:lpstr>
      <vt:lpstr>Статья 29</vt:lpstr>
      <vt:lpstr>Статья 29  Неотложное обеспечение сохранности хранящихся компьютерных данных</vt:lpstr>
      <vt:lpstr>Статья 30</vt:lpstr>
      <vt:lpstr>Статья 30  Неотложное раскрытие сохраненных данных о потоках информации</vt:lpstr>
      <vt:lpstr>Статья 31</vt:lpstr>
      <vt:lpstr>Статья 31 - Взаимная помощь в отношении доступа к хранящимся электронным данным</vt:lpstr>
      <vt:lpstr>Статья 32</vt:lpstr>
      <vt:lpstr>Статья 32 – Трансграничный доступ к хранящимся компьютерным данным с соответствующего согласия или к общедоступным данным</vt:lpstr>
      <vt:lpstr>Статья 33</vt:lpstr>
      <vt:lpstr>Статья 33 - Взаимная правовая помощь по сбору данных о потоках в режиме реального времени</vt:lpstr>
      <vt:lpstr>Статья 35</vt:lpstr>
      <vt:lpstr>Контактные центры 24/7</vt:lpstr>
      <vt:lpstr>Контактные центры 24/7</vt:lpstr>
      <vt:lpstr>PowerPoint Presentation</vt:lpstr>
      <vt:lpstr>Часть пять Резюме </vt:lpstr>
      <vt:lpstr>Резюме</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LIPARA Ramona</cp:lastModifiedBy>
  <cp:revision>52</cp:revision>
  <dcterms:created xsi:type="dcterms:W3CDTF">2012-01-25T15:22:10Z</dcterms:created>
  <dcterms:modified xsi:type="dcterms:W3CDTF">2014-11-10T19:24:07Z</dcterms:modified>
</cp:coreProperties>
</file>